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9" Type="http://schemas.openxmlformats.org/officeDocument/2006/relationships/slideLayout" Target="../slideLayouts/slideLayout1.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79013"/>
            <a:ext cx="74776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Basic Computer Science Knowledge in Daily Life</a:t>
            </a:r>
            <a:endParaRPr lang="en-US" sz="4374" dirty="0"/>
          </a:p>
        </p:txBody>
      </p:sp>
      <p:sp>
        <p:nvSpPr>
          <p:cNvPr id="6" name="Text 2"/>
          <p:cNvSpPr/>
          <p:nvPr/>
        </p:nvSpPr>
        <p:spPr>
          <a:xfrm>
            <a:off x="833199" y="4301014"/>
            <a:ext cx="74776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Explore the key components of computers and their importance in our daily lives, from CPUs and RAM to input/output devices.</a:t>
            </a:r>
            <a:endParaRPr lang="en-US" sz="1750" dirty="0"/>
          </a:p>
        </p:txBody>
      </p:sp>
      <p:sp>
        <p:nvSpPr>
          <p:cNvPr id="7" name="Shape 3"/>
          <p:cNvSpPr/>
          <p:nvPr/>
        </p:nvSpPr>
        <p:spPr>
          <a:xfrm>
            <a:off x="833199" y="527839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286018"/>
            <a:ext cx="340162" cy="340162"/>
          </a:xfrm>
          <a:prstGeom prst="rect">
            <a:avLst/>
          </a:prstGeom>
        </p:spPr>
      </p:pic>
      <p:sp>
        <p:nvSpPr>
          <p:cNvPr id="9" name="Text 4"/>
          <p:cNvSpPr/>
          <p:nvPr/>
        </p:nvSpPr>
        <p:spPr>
          <a:xfrm>
            <a:off x="1299686" y="5261729"/>
            <a:ext cx="2067401" cy="388858"/>
          </a:xfrm>
          <a:prstGeom prst="rect">
            <a:avLst/>
          </a:prstGeom>
          <a:noFill/>
          <a:ln/>
        </p:spPr>
        <p:txBody>
          <a:bodyPr wrap="none" rtlCol="0" anchor="t"/>
          <a:lstStyle/>
          <a:p>
            <a:pPr algn="l" indent="0" marL="0">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James Tzeng</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3054"/>
          </a:xfrm>
          <a:prstGeom prst="rect">
            <a:avLst/>
          </a:prstGeom>
          <a:solidFill>
            <a:srgbClr val="FFFFFF">
              <a:alpha val="75000"/>
            </a:srgbClr>
          </a:solidFill>
          <a:ln/>
        </p:spPr>
      </p:sp>
      <p:sp>
        <p:nvSpPr>
          <p:cNvPr id="4" name="Text 1"/>
          <p:cNvSpPr/>
          <p:nvPr/>
        </p:nvSpPr>
        <p:spPr>
          <a:xfrm>
            <a:off x="2431375" y="565428"/>
            <a:ext cx="6993969" cy="642580"/>
          </a:xfrm>
          <a:prstGeom prst="rect">
            <a:avLst/>
          </a:prstGeom>
          <a:noFill/>
          <a:ln/>
        </p:spPr>
        <p:txBody>
          <a:bodyPr wrap="none" rtlCol="0" anchor="t"/>
          <a:lstStyle/>
          <a:p>
            <a:pPr indent="0" marL="0">
              <a:lnSpc>
                <a:spcPts val="5060"/>
              </a:lnSpc>
              <a:buNone/>
            </a:pPr>
            <a:r>
              <a:rPr lang="en-US" sz="4048" b="1" dirty="0">
                <a:solidFill>
                  <a:srgbClr val="5B5F72"/>
                </a:solidFill>
                <a:latin typeface="Instrument Sans" pitchFamily="34" charset="0"/>
                <a:ea typeface="Instrument Sans" pitchFamily="34" charset="-122"/>
                <a:cs typeface="Instrument Sans" pitchFamily="34" charset="-120"/>
              </a:rPr>
              <a:t>Comparison of HDD and SSD</a:t>
            </a:r>
            <a:endParaRPr lang="en-US" sz="4048" dirty="0"/>
          </a:p>
        </p:txBody>
      </p:sp>
      <p:sp>
        <p:nvSpPr>
          <p:cNvPr id="5" name="Shape 2"/>
          <p:cNvSpPr/>
          <p:nvPr/>
        </p:nvSpPr>
        <p:spPr>
          <a:xfrm>
            <a:off x="2431375" y="1619250"/>
            <a:ext cx="9767530" cy="6058376"/>
          </a:xfrm>
          <a:prstGeom prst="roundRect">
            <a:avLst>
              <a:gd name="adj" fmla="val 1527"/>
            </a:avLst>
          </a:prstGeom>
          <a:noFill/>
          <a:ln w="7620">
            <a:solidFill>
              <a:srgbClr val="000000">
                <a:alpha val="8000"/>
              </a:srgbClr>
            </a:solidFill>
            <a:prstDash val="solid"/>
          </a:ln>
        </p:spPr>
      </p:sp>
      <p:sp>
        <p:nvSpPr>
          <p:cNvPr id="6" name="Shape 3"/>
          <p:cNvSpPr/>
          <p:nvPr/>
        </p:nvSpPr>
        <p:spPr>
          <a:xfrm>
            <a:off x="2438995" y="1626870"/>
            <a:ext cx="9751219" cy="590907"/>
          </a:xfrm>
          <a:prstGeom prst="rect">
            <a:avLst/>
          </a:prstGeom>
          <a:solidFill>
            <a:srgbClr val="FFFFFF">
              <a:alpha val="4000"/>
            </a:srgbClr>
          </a:solidFill>
          <a:ln/>
        </p:spPr>
      </p:sp>
      <p:sp>
        <p:nvSpPr>
          <p:cNvPr id="7" name="Text 4"/>
          <p:cNvSpPr/>
          <p:nvPr/>
        </p:nvSpPr>
        <p:spPr>
          <a:xfrm>
            <a:off x="2645688" y="1757839"/>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Feature</a:t>
            </a:r>
            <a:endParaRPr lang="en-US" sz="1619" dirty="0"/>
          </a:p>
        </p:txBody>
      </p:sp>
      <p:sp>
        <p:nvSpPr>
          <p:cNvPr id="8" name="Text 5"/>
          <p:cNvSpPr/>
          <p:nvPr/>
        </p:nvSpPr>
        <p:spPr>
          <a:xfrm>
            <a:off x="5899547" y="1757839"/>
            <a:ext cx="283118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HDD (Hard Disk Drive)</a:t>
            </a:r>
            <a:endParaRPr lang="en-US" sz="1619" dirty="0"/>
          </a:p>
        </p:txBody>
      </p:sp>
      <p:sp>
        <p:nvSpPr>
          <p:cNvPr id="9" name="Text 6"/>
          <p:cNvSpPr/>
          <p:nvPr/>
        </p:nvSpPr>
        <p:spPr>
          <a:xfrm>
            <a:off x="9149596" y="1757839"/>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SSD (Solid State Drive)</a:t>
            </a:r>
            <a:endParaRPr lang="en-US" sz="1619" dirty="0"/>
          </a:p>
        </p:txBody>
      </p:sp>
      <p:sp>
        <p:nvSpPr>
          <p:cNvPr id="10" name="Shape 7"/>
          <p:cNvSpPr/>
          <p:nvPr/>
        </p:nvSpPr>
        <p:spPr>
          <a:xfrm>
            <a:off x="2438995" y="2217777"/>
            <a:ext cx="9751219" cy="590907"/>
          </a:xfrm>
          <a:prstGeom prst="rect">
            <a:avLst/>
          </a:prstGeom>
          <a:solidFill>
            <a:srgbClr val="000000">
              <a:alpha val="4000"/>
            </a:srgbClr>
          </a:solidFill>
          <a:ln/>
        </p:spPr>
      </p:sp>
      <p:sp>
        <p:nvSpPr>
          <p:cNvPr id="11" name="Text 8"/>
          <p:cNvSpPr/>
          <p:nvPr/>
        </p:nvSpPr>
        <p:spPr>
          <a:xfrm>
            <a:off x="2645688" y="2348746"/>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Technology</a:t>
            </a:r>
            <a:endParaRPr lang="en-US" sz="1619" dirty="0"/>
          </a:p>
        </p:txBody>
      </p:sp>
      <p:sp>
        <p:nvSpPr>
          <p:cNvPr id="12" name="Text 9"/>
          <p:cNvSpPr/>
          <p:nvPr/>
        </p:nvSpPr>
        <p:spPr>
          <a:xfrm>
            <a:off x="5899547" y="2348746"/>
            <a:ext cx="283118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Spinning magnetic disks</a:t>
            </a:r>
            <a:endParaRPr lang="en-US" sz="1619" dirty="0"/>
          </a:p>
        </p:txBody>
      </p:sp>
      <p:sp>
        <p:nvSpPr>
          <p:cNvPr id="13" name="Text 10"/>
          <p:cNvSpPr/>
          <p:nvPr/>
        </p:nvSpPr>
        <p:spPr>
          <a:xfrm>
            <a:off x="9149596" y="2348746"/>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Flash memory</a:t>
            </a:r>
            <a:endParaRPr lang="en-US" sz="1619" dirty="0"/>
          </a:p>
        </p:txBody>
      </p:sp>
      <p:sp>
        <p:nvSpPr>
          <p:cNvPr id="14" name="Shape 11"/>
          <p:cNvSpPr/>
          <p:nvPr/>
        </p:nvSpPr>
        <p:spPr>
          <a:xfrm>
            <a:off x="2438995" y="2808684"/>
            <a:ext cx="9751219" cy="919877"/>
          </a:xfrm>
          <a:prstGeom prst="rect">
            <a:avLst/>
          </a:prstGeom>
          <a:solidFill>
            <a:srgbClr val="FFFFFF">
              <a:alpha val="4000"/>
            </a:srgbClr>
          </a:solidFill>
          <a:ln/>
        </p:spPr>
      </p:sp>
      <p:sp>
        <p:nvSpPr>
          <p:cNvPr id="15" name="Text 12"/>
          <p:cNvSpPr/>
          <p:nvPr/>
        </p:nvSpPr>
        <p:spPr>
          <a:xfrm>
            <a:off x="2645688" y="2939653"/>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Speed</a:t>
            </a:r>
            <a:endParaRPr lang="en-US" sz="1619" dirty="0"/>
          </a:p>
        </p:txBody>
      </p:sp>
      <p:sp>
        <p:nvSpPr>
          <p:cNvPr id="16" name="Text 13"/>
          <p:cNvSpPr/>
          <p:nvPr/>
        </p:nvSpPr>
        <p:spPr>
          <a:xfrm>
            <a:off x="5899547" y="2939653"/>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Slower data access and transfer speeds</a:t>
            </a:r>
            <a:endParaRPr lang="en-US" sz="1619" dirty="0"/>
          </a:p>
        </p:txBody>
      </p:sp>
      <p:sp>
        <p:nvSpPr>
          <p:cNvPr id="17" name="Text 14"/>
          <p:cNvSpPr/>
          <p:nvPr/>
        </p:nvSpPr>
        <p:spPr>
          <a:xfrm>
            <a:off x="9149596" y="2939653"/>
            <a:ext cx="283499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Faster data access and transfer speeds</a:t>
            </a:r>
            <a:endParaRPr lang="en-US" sz="1619" dirty="0"/>
          </a:p>
        </p:txBody>
      </p:sp>
      <p:sp>
        <p:nvSpPr>
          <p:cNvPr id="18" name="Shape 15"/>
          <p:cNvSpPr/>
          <p:nvPr/>
        </p:nvSpPr>
        <p:spPr>
          <a:xfrm>
            <a:off x="2438995" y="3728561"/>
            <a:ext cx="9751219" cy="919877"/>
          </a:xfrm>
          <a:prstGeom prst="rect">
            <a:avLst/>
          </a:prstGeom>
          <a:solidFill>
            <a:srgbClr val="000000">
              <a:alpha val="4000"/>
            </a:srgbClr>
          </a:solidFill>
          <a:ln/>
        </p:spPr>
      </p:sp>
      <p:sp>
        <p:nvSpPr>
          <p:cNvPr id="19" name="Text 16"/>
          <p:cNvSpPr/>
          <p:nvPr/>
        </p:nvSpPr>
        <p:spPr>
          <a:xfrm>
            <a:off x="2645688" y="3859530"/>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Durability</a:t>
            </a:r>
            <a:endParaRPr lang="en-US" sz="1619" dirty="0"/>
          </a:p>
        </p:txBody>
      </p:sp>
      <p:sp>
        <p:nvSpPr>
          <p:cNvPr id="20" name="Text 17"/>
          <p:cNvSpPr/>
          <p:nvPr/>
        </p:nvSpPr>
        <p:spPr>
          <a:xfrm>
            <a:off x="5899547" y="3859530"/>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More prone to damage due to moving parts</a:t>
            </a:r>
            <a:endParaRPr lang="en-US" sz="1619" dirty="0"/>
          </a:p>
        </p:txBody>
      </p:sp>
      <p:sp>
        <p:nvSpPr>
          <p:cNvPr id="21" name="Text 18"/>
          <p:cNvSpPr/>
          <p:nvPr/>
        </p:nvSpPr>
        <p:spPr>
          <a:xfrm>
            <a:off x="9149596" y="3859530"/>
            <a:ext cx="283499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More durable with no moving parts</a:t>
            </a:r>
            <a:endParaRPr lang="en-US" sz="1619" dirty="0"/>
          </a:p>
        </p:txBody>
      </p:sp>
      <p:sp>
        <p:nvSpPr>
          <p:cNvPr id="22" name="Shape 19"/>
          <p:cNvSpPr/>
          <p:nvPr/>
        </p:nvSpPr>
        <p:spPr>
          <a:xfrm>
            <a:off x="2438995" y="4648438"/>
            <a:ext cx="9751219" cy="919877"/>
          </a:xfrm>
          <a:prstGeom prst="rect">
            <a:avLst/>
          </a:prstGeom>
          <a:solidFill>
            <a:srgbClr val="FFFFFF">
              <a:alpha val="4000"/>
            </a:srgbClr>
          </a:solidFill>
          <a:ln/>
        </p:spPr>
      </p:sp>
      <p:sp>
        <p:nvSpPr>
          <p:cNvPr id="23" name="Text 20"/>
          <p:cNvSpPr/>
          <p:nvPr/>
        </p:nvSpPr>
        <p:spPr>
          <a:xfrm>
            <a:off x="2645688" y="4779407"/>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Capacity</a:t>
            </a:r>
            <a:endParaRPr lang="en-US" sz="1619" dirty="0"/>
          </a:p>
        </p:txBody>
      </p:sp>
      <p:sp>
        <p:nvSpPr>
          <p:cNvPr id="24" name="Text 21"/>
          <p:cNvSpPr/>
          <p:nvPr/>
        </p:nvSpPr>
        <p:spPr>
          <a:xfrm>
            <a:off x="5899547" y="4779407"/>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Larger storage capacities at lower cost</a:t>
            </a:r>
            <a:endParaRPr lang="en-US" sz="1619" dirty="0"/>
          </a:p>
        </p:txBody>
      </p:sp>
      <p:sp>
        <p:nvSpPr>
          <p:cNvPr id="25" name="Text 22"/>
          <p:cNvSpPr/>
          <p:nvPr/>
        </p:nvSpPr>
        <p:spPr>
          <a:xfrm>
            <a:off x="9149596" y="4779407"/>
            <a:ext cx="283499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Smaller storage capacities, but increasing</a:t>
            </a:r>
            <a:endParaRPr lang="en-US" sz="1619" dirty="0"/>
          </a:p>
        </p:txBody>
      </p:sp>
      <p:sp>
        <p:nvSpPr>
          <p:cNvPr id="26" name="Shape 23"/>
          <p:cNvSpPr/>
          <p:nvPr/>
        </p:nvSpPr>
        <p:spPr>
          <a:xfrm>
            <a:off x="2438995" y="5568315"/>
            <a:ext cx="9751219" cy="919877"/>
          </a:xfrm>
          <a:prstGeom prst="rect">
            <a:avLst/>
          </a:prstGeom>
          <a:solidFill>
            <a:srgbClr val="000000">
              <a:alpha val="4000"/>
            </a:srgbClr>
          </a:solidFill>
          <a:ln/>
        </p:spPr>
      </p:sp>
      <p:sp>
        <p:nvSpPr>
          <p:cNvPr id="27" name="Text 24"/>
          <p:cNvSpPr/>
          <p:nvPr/>
        </p:nvSpPr>
        <p:spPr>
          <a:xfrm>
            <a:off x="2645688" y="5699284"/>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Noise</a:t>
            </a:r>
            <a:endParaRPr lang="en-US" sz="1619" dirty="0"/>
          </a:p>
        </p:txBody>
      </p:sp>
      <p:sp>
        <p:nvSpPr>
          <p:cNvPr id="28" name="Text 25"/>
          <p:cNvSpPr/>
          <p:nvPr/>
        </p:nvSpPr>
        <p:spPr>
          <a:xfrm>
            <a:off x="5899547" y="5699284"/>
            <a:ext cx="2831187" cy="657939"/>
          </a:xfrm>
          <a:prstGeom prst="rect">
            <a:avLst/>
          </a:prstGeom>
          <a:noFill/>
          <a:ln/>
        </p:spPr>
        <p:txBody>
          <a:bodyPr wrap="squar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Can be noisy due to moving parts</a:t>
            </a:r>
            <a:endParaRPr lang="en-US" sz="1619" dirty="0"/>
          </a:p>
        </p:txBody>
      </p:sp>
      <p:sp>
        <p:nvSpPr>
          <p:cNvPr id="29" name="Text 26"/>
          <p:cNvSpPr/>
          <p:nvPr/>
        </p:nvSpPr>
        <p:spPr>
          <a:xfrm>
            <a:off x="9149596" y="5699284"/>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Silent operation</a:t>
            </a:r>
            <a:endParaRPr lang="en-US" sz="1619" dirty="0"/>
          </a:p>
        </p:txBody>
      </p:sp>
      <p:sp>
        <p:nvSpPr>
          <p:cNvPr id="30" name="Shape 27"/>
          <p:cNvSpPr/>
          <p:nvPr/>
        </p:nvSpPr>
        <p:spPr>
          <a:xfrm>
            <a:off x="2438995" y="6488192"/>
            <a:ext cx="9751219" cy="590907"/>
          </a:xfrm>
          <a:prstGeom prst="rect">
            <a:avLst/>
          </a:prstGeom>
          <a:solidFill>
            <a:srgbClr val="FFFFFF">
              <a:alpha val="4000"/>
            </a:srgbClr>
          </a:solidFill>
          <a:ln/>
        </p:spPr>
      </p:sp>
      <p:sp>
        <p:nvSpPr>
          <p:cNvPr id="31" name="Text 28"/>
          <p:cNvSpPr/>
          <p:nvPr/>
        </p:nvSpPr>
        <p:spPr>
          <a:xfrm>
            <a:off x="2645688" y="6619161"/>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Power Consumption</a:t>
            </a:r>
            <a:endParaRPr lang="en-US" sz="1619" dirty="0"/>
          </a:p>
        </p:txBody>
      </p:sp>
      <p:sp>
        <p:nvSpPr>
          <p:cNvPr id="32" name="Text 29"/>
          <p:cNvSpPr/>
          <p:nvPr/>
        </p:nvSpPr>
        <p:spPr>
          <a:xfrm>
            <a:off x="5899547" y="6619161"/>
            <a:ext cx="283118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Consumes more power</a:t>
            </a:r>
            <a:endParaRPr lang="en-US" sz="1619" dirty="0"/>
          </a:p>
        </p:txBody>
      </p:sp>
      <p:sp>
        <p:nvSpPr>
          <p:cNvPr id="33" name="Text 30"/>
          <p:cNvSpPr/>
          <p:nvPr/>
        </p:nvSpPr>
        <p:spPr>
          <a:xfrm>
            <a:off x="9149596" y="6619161"/>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Consumes less power</a:t>
            </a:r>
            <a:endParaRPr lang="en-US" sz="1619" dirty="0"/>
          </a:p>
        </p:txBody>
      </p:sp>
      <p:sp>
        <p:nvSpPr>
          <p:cNvPr id="34" name="Shape 31"/>
          <p:cNvSpPr/>
          <p:nvPr/>
        </p:nvSpPr>
        <p:spPr>
          <a:xfrm>
            <a:off x="2438995" y="7079099"/>
            <a:ext cx="9751219" cy="590907"/>
          </a:xfrm>
          <a:prstGeom prst="rect">
            <a:avLst/>
          </a:prstGeom>
          <a:solidFill>
            <a:srgbClr val="000000">
              <a:alpha val="4000"/>
            </a:srgbClr>
          </a:solidFill>
          <a:ln/>
        </p:spPr>
      </p:sp>
      <p:sp>
        <p:nvSpPr>
          <p:cNvPr id="35" name="Text 32"/>
          <p:cNvSpPr/>
          <p:nvPr/>
        </p:nvSpPr>
        <p:spPr>
          <a:xfrm>
            <a:off x="2645688" y="7210068"/>
            <a:ext cx="2834997" cy="328970"/>
          </a:xfrm>
          <a:prstGeom prst="rect">
            <a:avLst/>
          </a:prstGeom>
          <a:noFill/>
          <a:ln/>
        </p:spPr>
        <p:txBody>
          <a:bodyPr wrap="none" rtlCol="0" anchor="t"/>
          <a:lstStyle/>
          <a:p>
            <a:pPr indent="0" marL="0">
              <a:lnSpc>
                <a:spcPts val="2591"/>
              </a:lnSpc>
              <a:buNone/>
            </a:pPr>
            <a:r>
              <a:rPr lang="en-US" sz="1619" b="1" dirty="0">
                <a:solidFill>
                  <a:srgbClr val="5B5F71"/>
                </a:solidFill>
                <a:latin typeface="Instrument Sans" pitchFamily="34" charset="0"/>
                <a:ea typeface="Instrument Sans" pitchFamily="34" charset="-122"/>
                <a:cs typeface="Instrument Sans" pitchFamily="34" charset="-120"/>
              </a:rPr>
              <a:t>Cost</a:t>
            </a:r>
            <a:endParaRPr lang="en-US" sz="1619" dirty="0"/>
          </a:p>
        </p:txBody>
      </p:sp>
      <p:sp>
        <p:nvSpPr>
          <p:cNvPr id="36" name="Text 33"/>
          <p:cNvSpPr/>
          <p:nvPr/>
        </p:nvSpPr>
        <p:spPr>
          <a:xfrm>
            <a:off x="5899547" y="7210068"/>
            <a:ext cx="283118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Less expensive per gigabyte</a:t>
            </a:r>
            <a:endParaRPr lang="en-US" sz="1619" dirty="0"/>
          </a:p>
        </p:txBody>
      </p:sp>
      <p:sp>
        <p:nvSpPr>
          <p:cNvPr id="37" name="Text 34"/>
          <p:cNvSpPr/>
          <p:nvPr/>
        </p:nvSpPr>
        <p:spPr>
          <a:xfrm>
            <a:off x="9149596" y="7210068"/>
            <a:ext cx="2834997" cy="328970"/>
          </a:xfrm>
          <a:prstGeom prst="rect">
            <a:avLst/>
          </a:prstGeom>
          <a:noFill/>
          <a:ln/>
        </p:spPr>
        <p:txBody>
          <a:bodyPr wrap="none" rtlCol="0" anchor="t"/>
          <a:lstStyle/>
          <a:p>
            <a:pPr indent="0" marL="0">
              <a:lnSpc>
                <a:spcPts val="2591"/>
              </a:lnSpc>
              <a:buNone/>
            </a:pPr>
            <a:r>
              <a:rPr lang="en-US" sz="1619" dirty="0">
                <a:solidFill>
                  <a:srgbClr val="5B5F71"/>
                </a:solidFill>
                <a:latin typeface="Instrument Sans" pitchFamily="34" charset="0"/>
                <a:ea typeface="Instrument Sans" pitchFamily="34" charset="-122"/>
                <a:cs typeface="Instrument Sans" pitchFamily="34" charset="-120"/>
              </a:rPr>
              <a:t>More expensive per gigabyte</a:t>
            </a:r>
            <a:endParaRPr lang="en-US" sz="1619" dirty="0"/>
          </a:p>
        </p:txBody>
      </p:sp>
      <p:pic>
        <p:nvPicPr>
          <p:cNvPr id="3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57103"/>
          </a:xfrm>
          <a:prstGeom prst="rect">
            <a:avLst/>
          </a:prstGeom>
          <a:solidFill>
            <a:srgbClr val="FFFFFF">
              <a:alpha val="75000"/>
            </a:srgbClr>
          </a:solidFill>
          <a:ln/>
        </p:spPr>
      </p:sp>
      <p:sp>
        <p:nvSpPr>
          <p:cNvPr id="4" name="Text 1"/>
          <p:cNvSpPr/>
          <p:nvPr/>
        </p:nvSpPr>
        <p:spPr>
          <a:xfrm>
            <a:off x="3453765" y="447080"/>
            <a:ext cx="7393305" cy="508040"/>
          </a:xfrm>
          <a:prstGeom prst="rect">
            <a:avLst/>
          </a:prstGeom>
          <a:noFill/>
          <a:ln/>
        </p:spPr>
        <p:txBody>
          <a:bodyPr wrap="none" rtlCol="0" anchor="t"/>
          <a:lstStyle/>
          <a:p>
            <a:pPr indent="0" marL="0">
              <a:lnSpc>
                <a:spcPts val="4001"/>
              </a:lnSpc>
              <a:buNone/>
            </a:pPr>
            <a:r>
              <a:rPr lang="en-US" sz="3200" b="1" dirty="0">
                <a:solidFill>
                  <a:srgbClr val="5B5F72"/>
                </a:solidFill>
                <a:latin typeface="Instrument Sans" pitchFamily="34" charset="0"/>
                <a:ea typeface="Instrument Sans" pitchFamily="34" charset="-122"/>
                <a:cs typeface="Instrument Sans" pitchFamily="34" charset="-120"/>
              </a:rPr>
              <a:t>Generational Improvements for Core i7</a:t>
            </a:r>
            <a:endParaRPr lang="en-US" sz="3200" dirty="0"/>
          </a:p>
        </p:txBody>
      </p:sp>
      <p:sp>
        <p:nvSpPr>
          <p:cNvPr id="5" name="Shape 2"/>
          <p:cNvSpPr/>
          <p:nvPr/>
        </p:nvSpPr>
        <p:spPr>
          <a:xfrm>
            <a:off x="3453765" y="1280279"/>
            <a:ext cx="7722751" cy="6529745"/>
          </a:xfrm>
          <a:prstGeom prst="roundRect">
            <a:avLst>
              <a:gd name="adj" fmla="val 1120"/>
            </a:avLst>
          </a:prstGeom>
          <a:noFill/>
          <a:ln w="7620">
            <a:solidFill>
              <a:srgbClr val="000000">
                <a:alpha val="8000"/>
              </a:srgbClr>
            </a:solidFill>
            <a:prstDash val="solid"/>
          </a:ln>
        </p:spPr>
      </p:sp>
      <p:sp>
        <p:nvSpPr>
          <p:cNvPr id="6" name="Shape 3"/>
          <p:cNvSpPr/>
          <p:nvPr/>
        </p:nvSpPr>
        <p:spPr>
          <a:xfrm>
            <a:off x="3461385" y="1287899"/>
            <a:ext cx="7707511" cy="990719"/>
          </a:xfrm>
          <a:prstGeom prst="rect">
            <a:avLst/>
          </a:prstGeom>
          <a:solidFill>
            <a:srgbClr val="FFFFFF">
              <a:alpha val="4000"/>
            </a:srgbClr>
          </a:solidFill>
          <a:ln/>
        </p:spPr>
      </p:sp>
      <p:sp>
        <p:nvSpPr>
          <p:cNvPr id="7" name="Text 4"/>
          <p:cNvSpPr/>
          <p:nvPr/>
        </p:nvSpPr>
        <p:spPr>
          <a:xfrm>
            <a:off x="3624739" y="1393031"/>
            <a:ext cx="63448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Generation</a:t>
            </a:r>
            <a:endParaRPr lang="en-US" sz="1280" dirty="0"/>
          </a:p>
        </p:txBody>
      </p:sp>
      <p:sp>
        <p:nvSpPr>
          <p:cNvPr id="8" name="Text 5"/>
          <p:cNvSpPr/>
          <p:nvPr/>
        </p:nvSpPr>
        <p:spPr>
          <a:xfrm>
            <a:off x="4591883"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Example Model</a:t>
            </a:r>
            <a:endParaRPr lang="en-US" sz="1280" dirty="0"/>
          </a:p>
        </p:txBody>
      </p:sp>
      <p:sp>
        <p:nvSpPr>
          <p:cNvPr id="9" name="Text 6"/>
          <p:cNvSpPr/>
          <p:nvPr/>
        </p:nvSpPr>
        <p:spPr>
          <a:xfrm>
            <a:off x="5555218"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Cores/Threads</a:t>
            </a:r>
            <a:endParaRPr lang="en-US" sz="1280" dirty="0"/>
          </a:p>
        </p:txBody>
      </p:sp>
      <p:sp>
        <p:nvSpPr>
          <p:cNvPr id="10" name="Text 7"/>
          <p:cNvSpPr/>
          <p:nvPr/>
        </p:nvSpPr>
        <p:spPr>
          <a:xfrm>
            <a:off x="6518553"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Base Clock</a:t>
            </a:r>
            <a:endParaRPr lang="en-US" sz="1280" dirty="0"/>
          </a:p>
        </p:txBody>
      </p:sp>
      <p:sp>
        <p:nvSpPr>
          <p:cNvPr id="11" name="Text 8"/>
          <p:cNvSpPr/>
          <p:nvPr/>
        </p:nvSpPr>
        <p:spPr>
          <a:xfrm>
            <a:off x="7481887"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Max Turbo Clock</a:t>
            </a:r>
            <a:endParaRPr lang="en-US" sz="1280" dirty="0"/>
          </a:p>
        </p:txBody>
      </p:sp>
      <p:sp>
        <p:nvSpPr>
          <p:cNvPr id="12" name="Text 9"/>
          <p:cNvSpPr/>
          <p:nvPr/>
        </p:nvSpPr>
        <p:spPr>
          <a:xfrm>
            <a:off x="8445222"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Process Node</a:t>
            </a:r>
            <a:endParaRPr lang="en-US" sz="1280" dirty="0"/>
          </a:p>
        </p:txBody>
      </p:sp>
      <p:sp>
        <p:nvSpPr>
          <p:cNvPr id="13" name="Text 10"/>
          <p:cNvSpPr/>
          <p:nvPr/>
        </p:nvSpPr>
        <p:spPr>
          <a:xfrm>
            <a:off x="9408557"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Key Features</a:t>
            </a:r>
            <a:endParaRPr lang="en-US" sz="1280" dirty="0"/>
          </a:p>
        </p:txBody>
      </p:sp>
      <p:sp>
        <p:nvSpPr>
          <p:cNvPr id="14" name="Text 11"/>
          <p:cNvSpPr/>
          <p:nvPr/>
        </p:nvSpPr>
        <p:spPr>
          <a:xfrm>
            <a:off x="10371892" y="1393031"/>
            <a:ext cx="63448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Release Year</a:t>
            </a:r>
            <a:endParaRPr lang="en-US" sz="1280" dirty="0"/>
          </a:p>
        </p:txBody>
      </p:sp>
      <p:sp>
        <p:nvSpPr>
          <p:cNvPr id="15" name="Shape 12"/>
          <p:cNvSpPr/>
          <p:nvPr/>
        </p:nvSpPr>
        <p:spPr>
          <a:xfrm>
            <a:off x="3461385" y="2278618"/>
            <a:ext cx="7707511" cy="990719"/>
          </a:xfrm>
          <a:prstGeom prst="rect">
            <a:avLst/>
          </a:prstGeom>
          <a:solidFill>
            <a:srgbClr val="000000">
              <a:alpha val="4000"/>
            </a:srgbClr>
          </a:solidFill>
          <a:ln/>
        </p:spPr>
      </p:sp>
      <p:sp>
        <p:nvSpPr>
          <p:cNvPr id="16" name="Text 13"/>
          <p:cNvSpPr/>
          <p:nvPr/>
        </p:nvSpPr>
        <p:spPr>
          <a:xfrm>
            <a:off x="3624739" y="238375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6th Gen</a:t>
            </a:r>
            <a:endParaRPr lang="en-US" sz="1280" dirty="0"/>
          </a:p>
        </p:txBody>
      </p:sp>
      <p:sp>
        <p:nvSpPr>
          <p:cNvPr id="17" name="Text 14"/>
          <p:cNvSpPr/>
          <p:nvPr/>
        </p:nvSpPr>
        <p:spPr>
          <a:xfrm>
            <a:off x="4591883" y="2383750"/>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i7-6700K</a:t>
            </a:r>
            <a:endParaRPr lang="en-US" sz="1280" dirty="0"/>
          </a:p>
        </p:txBody>
      </p:sp>
      <p:sp>
        <p:nvSpPr>
          <p:cNvPr id="18" name="Text 15"/>
          <p:cNvSpPr/>
          <p:nvPr/>
        </p:nvSpPr>
        <p:spPr>
          <a:xfrm>
            <a:off x="5555218"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4/8</a:t>
            </a:r>
            <a:endParaRPr lang="en-US" sz="1280" dirty="0"/>
          </a:p>
        </p:txBody>
      </p:sp>
      <p:sp>
        <p:nvSpPr>
          <p:cNvPr id="19" name="Text 16"/>
          <p:cNvSpPr/>
          <p:nvPr/>
        </p:nvSpPr>
        <p:spPr>
          <a:xfrm>
            <a:off x="6518553"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4.0 GHz</a:t>
            </a:r>
            <a:endParaRPr lang="en-US" sz="1280" dirty="0"/>
          </a:p>
        </p:txBody>
      </p:sp>
      <p:sp>
        <p:nvSpPr>
          <p:cNvPr id="20" name="Text 17"/>
          <p:cNvSpPr/>
          <p:nvPr/>
        </p:nvSpPr>
        <p:spPr>
          <a:xfrm>
            <a:off x="7481887"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4.2 GHz</a:t>
            </a:r>
            <a:endParaRPr lang="en-US" sz="1280" dirty="0"/>
          </a:p>
        </p:txBody>
      </p:sp>
      <p:sp>
        <p:nvSpPr>
          <p:cNvPr id="21" name="Text 18"/>
          <p:cNvSpPr/>
          <p:nvPr/>
        </p:nvSpPr>
        <p:spPr>
          <a:xfrm>
            <a:off x="8445222"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22" name="Text 19"/>
          <p:cNvSpPr/>
          <p:nvPr/>
        </p:nvSpPr>
        <p:spPr>
          <a:xfrm>
            <a:off x="9408557" y="2383750"/>
            <a:ext cx="630674" cy="780455"/>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Skylake architecture</a:t>
            </a:r>
            <a:endParaRPr lang="en-US" sz="1280" dirty="0"/>
          </a:p>
        </p:txBody>
      </p:sp>
      <p:sp>
        <p:nvSpPr>
          <p:cNvPr id="23" name="Text 20"/>
          <p:cNvSpPr/>
          <p:nvPr/>
        </p:nvSpPr>
        <p:spPr>
          <a:xfrm>
            <a:off x="10371892" y="238375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2015</a:t>
            </a:r>
            <a:endParaRPr lang="en-US" sz="1280" dirty="0"/>
          </a:p>
        </p:txBody>
      </p:sp>
      <p:sp>
        <p:nvSpPr>
          <p:cNvPr id="24" name="Shape 21"/>
          <p:cNvSpPr/>
          <p:nvPr/>
        </p:nvSpPr>
        <p:spPr>
          <a:xfrm>
            <a:off x="3461385" y="3269337"/>
            <a:ext cx="7707511" cy="1250871"/>
          </a:xfrm>
          <a:prstGeom prst="rect">
            <a:avLst/>
          </a:prstGeom>
          <a:solidFill>
            <a:srgbClr val="FFFFFF">
              <a:alpha val="4000"/>
            </a:srgbClr>
          </a:solidFill>
          <a:ln/>
        </p:spPr>
      </p:sp>
      <p:sp>
        <p:nvSpPr>
          <p:cNvPr id="25" name="Text 22"/>
          <p:cNvSpPr/>
          <p:nvPr/>
        </p:nvSpPr>
        <p:spPr>
          <a:xfrm>
            <a:off x="3624739" y="3374469"/>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7th Gen</a:t>
            </a:r>
            <a:endParaRPr lang="en-US" sz="1280" dirty="0"/>
          </a:p>
        </p:txBody>
      </p:sp>
      <p:sp>
        <p:nvSpPr>
          <p:cNvPr id="26" name="Text 23"/>
          <p:cNvSpPr/>
          <p:nvPr/>
        </p:nvSpPr>
        <p:spPr>
          <a:xfrm>
            <a:off x="4591883" y="3374469"/>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i7-7700K</a:t>
            </a:r>
            <a:endParaRPr lang="en-US" sz="1280" dirty="0"/>
          </a:p>
        </p:txBody>
      </p:sp>
      <p:sp>
        <p:nvSpPr>
          <p:cNvPr id="27" name="Text 24"/>
          <p:cNvSpPr/>
          <p:nvPr/>
        </p:nvSpPr>
        <p:spPr>
          <a:xfrm>
            <a:off x="5555218"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4/8</a:t>
            </a:r>
            <a:endParaRPr lang="en-US" sz="1280" dirty="0"/>
          </a:p>
        </p:txBody>
      </p:sp>
      <p:sp>
        <p:nvSpPr>
          <p:cNvPr id="28" name="Text 25"/>
          <p:cNvSpPr/>
          <p:nvPr/>
        </p:nvSpPr>
        <p:spPr>
          <a:xfrm>
            <a:off x="6518553"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4.2 GHz</a:t>
            </a:r>
            <a:endParaRPr lang="en-US" sz="1280" dirty="0"/>
          </a:p>
        </p:txBody>
      </p:sp>
      <p:sp>
        <p:nvSpPr>
          <p:cNvPr id="29" name="Text 26"/>
          <p:cNvSpPr/>
          <p:nvPr/>
        </p:nvSpPr>
        <p:spPr>
          <a:xfrm>
            <a:off x="7481887"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4.5 GHz</a:t>
            </a:r>
            <a:endParaRPr lang="en-US" sz="1280" dirty="0"/>
          </a:p>
        </p:txBody>
      </p:sp>
      <p:sp>
        <p:nvSpPr>
          <p:cNvPr id="30" name="Text 27"/>
          <p:cNvSpPr/>
          <p:nvPr/>
        </p:nvSpPr>
        <p:spPr>
          <a:xfrm>
            <a:off x="8445222"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31" name="Text 28"/>
          <p:cNvSpPr/>
          <p:nvPr/>
        </p:nvSpPr>
        <p:spPr>
          <a:xfrm>
            <a:off x="9408557" y="3374469"/>
            <a:ext cx="630674" cy="1040606"/>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Kaby Lake architecture</a:t>
            </a:r>
            <a:endParaRPr lang="en-US" sz="1280" dirty="0"/>
          </a:p>
        </p:txBody>
      </p:sp>
      <p:sp>
        <p:nvSpPr>
          <p:cNvPr id="32" name="Text 29"/>
          <p:cNvSpPr/>
          <p:nvPr/>
        </p:nvSpPr>
        <p:spPr>
          <a:xfrm>
            <a:off x="10371892" y="3374469"/>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2017</a:t>
            </a:r>
            <a:endParaRPr lang="en-US" sz="1280" dirty="0"/>
          </a:p>
        </p:txBody>
      </p:sp>
      <p:sp>
        <p:nvSpPr>
          <p:cNvPr id="33" name="Shape 30"/>
          <p:cNvSpPr/>
          <p:nvPr/>
        </p:nvSpPr>
        <p:spPr>
          <a:xfrm>
            <a:off x="3461385" y="4520208"/>
            <a:ext cx="7707511" cy="1511022"/>
          </a:xfrm>
          <a:prstGeom prst="rect">
            <a:avLst/>
          </a:prstGeom>
          <a:solidFill>
            <a:srgbClr val="000000">
              <a:alpha val="4000"/>
            </a:srgbClr>
          </a:solidFill>
          <a:ln/>
        </p:spPr>
      </p:sp>
      <p:sp>
        <p:nvSpPr>
          <p:cNvPr id="34" name="Text 31"/>
          <p:cNvSpPr/>
          <p:nvPr/>
        </p:nvSpPr>
        <p:spPr>
          <a:xfrm>
            <a:off x="3624739" y="462534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8th Gen</a:t>
            </a:r>
            <a:endParaRPr lang="en-US" sz="1280" dirty="0"/>
          </a:p>
        </p:txBody>
      </p:sp>
      <p:sp>
        <p:nvSpPr>
          <p:cNvPr id="35" name="Text 32"/>
          <p:cNvSpPr/>
          <p:nvPr/>
        </p:nvSpPr>
        <p:spPr>
          <a:xfrm>
            <a:off x="4591883" y="4625340"/>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i7-8700K</a:t>
            </a:r>
            <a:endParaRPr lang="en-US" sz="1280" dirty="0"/>
          </a:p>
        </p:txBody>
      </p:sp>
      <p:sp>
        <p:nvSpPr>
          <p:cNvPr id="36" name="Text 33"/>
          <p:cNvSpPr/>
          <p:nvPr/>
        </p:nvSpPr>
        <p:spPr>
          <a:xfrm>
            <a:off x="5555218"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6/12</a:t>
            </a:r>
            <a:endParaRPr lang="en-US" sz="1280" dirty="0"/>
          </a:p>
        </p:txBody>
      </p:sp>
      <p:sp>
        <p:nvSpPr>
          <p:cNvPr id="37" name="Text 34"/>
          <p:cNvSpPr/>
          <p:nvPr/>
        </p:nvSpPr>
        <p:spPr>
          <a:xfrm>
            <a:off x="6518553"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3.7 GHz</a:t>
            </a:r>
            <a:endParaRPr lang="en-US" sz="1280" dirty="0"/>
          </a:p>
        </p:txBody>
      </p:sp>
      <p:sp>
        <p:nvSpPr>
          <p:cNvPr id="38" name="Text 35"/>
          <p:cNvSpPr/>
          <p:nvPr/>
        </p:nvSpPr>
        <p:spPr>
          <a:xfrm>
            <a:off x="7481887"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4.7 GHz</a:t>
            </a:r>
            <a:endParaRPr lang="en-US" sz="1280" dirty="0"/>
          </a:p>
        </p:txBody>
      </p:sp>
      <p:sp>
        <p:nvSpPr>
          <p:cNvPr id="39" name="Text 36"/>
          <p:cNvSpPr/>
          <p:nvPr/>
        </p:nvSpPr>
        <p:spPr>
          <a:xfrm>
            <a:off x="8445222"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40" name="Text 37"/>
          <p:cNvSpPr/>
          <p:nvPr/>
        </p:nvSpPr>
        <p:spPr>
          <a:xfrm>
            <a:off x="9408557" y="4625340"/>
            <a:ext cx="630674" cy="1300758"/>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Coffee Lake, more cores/threads</a:t>
            </a:r>
            <a:endParaRPr lang="en-US" sz="1280" dirty="0"/>
          </a:p>
        </p:txBody>
      </p:sp>
      <p:sp>
        <p:nvSpPr>
          <p:cNvPr id="41" name="Text 38"/>
          <p:cNvSpPr/>
          <p:nvPr/>
        </p:nvSpPr>
        <p:spPr>
          <a:xfrm>
            <a:off x="10371892" y="462534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2017</a:t>
            </a:r>
            <a:endParaRPr lang="en-US" sz="1280" dirty="0"/>
          </a:p>
        </p:txBody>
      </p:sp>
      <p:sp>
        <p:nvSpPr>
          <p:cNvPr id="42" name="Shape 39"/>
          <p:cNvSpPr/>
          <p:nvPr/>
        </p:nvSpPr>
        <p:spPr>
          <a:xfrm>
            <a:off x="3461385" y="6031230"/>
            <a:ext cx="7707511" cy="1771174"/>
          </a:xfrm>
          <a:prstGeom prst="rect">
            <a:avLst/>
          </a:prstGeom>
          <a:solidFill>
            <a:srgbClr val="FFFFFF">
              <a:alpha val="4000"/>
            </a:srgbClr>
          </a:solidFill>
          <a:ln/>
        </p:spPr>
      </p:sp>
      <p:sp>
        <p:nvSpPr>
          <p:cNvPr id="43" name="Text 40"/>
          <p:cNvSpPr/>
          <p:nvPr/>
        </p:nvSpPr>
        <p:spPr>
          <a:xfrm>
            <a:off x="3624739" y="6136362"/>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9th Gen</a:t>
            </a:r>
            <a:endParaRPr lang="en-US" sz="1280" dirty="0"/>
          </a:p>
        </p:txBody>
      </p:sp>
      <p:sp>
        <p:nvSpPr>
          <p:cNvPr id="44" name="Text 41"/>
          <p:cNvSpPr/>
          <p:nvPr/>
        </p:nvSpPr>
        <p:spPr>
          <a:xfrm>
            <a:off x="4591883" y="6136362"/>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i7-9700K</a:t>
            </a:r>
            <a:endParaRPr lang="en-US" sz="1280" dirty="0"/>
          </a:p>
        </p:txBody>
      </p:sp>
      <p:sp>
        <p:nvSpPr>
          <p:cNvPr id="45" name="Text 42"/>
          <p:cNvSpPr/>
          <p:nvPr/>
        </p:nvSpPr>
        <p:spPr>
          <a:xfrm>
            <a:off x="5555218"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8/8</a:t>
            </a:r>
            <a:endParaRPr lang="en-US" sz="1280" dirty="0"/>
          </a:p>
        </p:txBody>
      </p:sp>
      <p:sp>
        <p:nvSpPr>
          <p:cNvPr id="46" name="Text 43"/>
          <p:cNvSpPr/>
          <p:nvPr/>
        </p:nvSpPr>
        <p:spPr>
          <a:xfrm>
            <a:off x="6518553"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3.6 GHz</a:t>
            </a:r>
            <a:endParaRPr lang="en-US" sz="1280" dirty="0"/>
          </a:p>
        </p:txBody>
      </p:sp>
      <p:sp>
        <p:nvSpPr>
          <p:cNvPr id="47" name="Text 44"/>
          <p:cNvSpPr/>
          <p:nvPr/>
        </p:nvSpPr>
        <p:spPr>
          <a:xfrm>
            <a:off x="7481887"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4.9 GHz</a:t>
            </a:r>
            <a:endParaRPr lang="en-US" sz="1280" dirty="0"/>
          </a:p>
        </p:txBody>
      </p:sp>
      <p:sp>
        <p:nvSpPr>
          <p:cNvPr id="48" name="Text 45"/>
          <p:cNvSpPr/>
          <p:nvPr/>
        </p:nvSpPr>
        <p:spPr>
          <a:xfrm>
            <a:off x="8445222"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49" name="Text 46"/>
          <p:cNvSpPr/>
          <p:nvPr/>
        </p:nvSpPr>
        <p:spPr>
          <a:xfrm>
            <a:off x="9408557" y="6136362"/>
            <a:ext cx="630674" cy="1560909"/>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Coffee Lake Refresh, higher core count</a:t>
            </a:r>
            <a:endParaRPr lang="en-US" sz="1280" dirty="0"/>
          </a:p>
        </p:txBody>
      </p:sp>
      <p:sp>
        <p:nvSpPr>
          <p:cNvPr id="50" name="Text 47"/>
          <p:cNvSpPr/>
          <p:nvPr/>
        </p:nvSpPr>
        <p:spPr>
          <a:xfrm>
            <a:off x="10371892" y="6136362"/>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2018</a:t>
            </a:r>
            <a:endParaRPr lang="en-US" sz="1280" dirty="0"/>
          </a:p>
        </p:txBody>
      </p:sp>
      <p:pic>
        <p:nvPicPr>
          <p:cNvPr id="5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94088"/>
          </a:xfrm>
          <a:prstGeom prst="rect">
            <a:avLst/>
          </a:prstGeom>
          <a:solidFill>
            <a:srgbClr val="FFFFFF">
              <a:alpha val="75000"/>
            </a:srgbClr>
          </a:solidFill>
          <a:ln/>
        </p:spPr>
      </p:sp>
      <p:sp>
        <p:nvSpPr>
          <p:cNvPr id="4" name="Text 1"/>
          <p:cNvSpPr/>
          <p:nvPr/>
        </p:nvSpPr>
        <p:spPr>
          <a:xfrm>
            <a:off x="3621167" y="427673"/>
            <a:ext cx="7072789" cy="486013"/>
          </a:xfrm>
          <a:prstGeom prst="rect">
            <a:avLst/>
          </a:prstGeom>
          <a:noFill/>
          <a:ln/>
        </p:spPr>
        <p:txBody>
          <a:bodyPr wrap="none" rtlCol="0" anchor="t"/>
          <a:lstStyle/>
          <a:p>
            <a:pP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Generational Improvements for Core i7</a:t>
            </a:r>
            <a:endParaRPr lang="en-US" sz="3062" dirty="0"/>
          </a:p>
        </p:txBody>
      </p:sp>
      <p:sp>
        <p:nvSpPr>
          <p:cNvPr id="5" name="Shape 2"/>
          <p:cNvSpPr/>
          <p:nvPr/>
        </p:nvSpPr>
        <p:spPr>
          <a:xfrm>
            <a:off x="3621167" y="1224677"/>
            <a:ext cx="7388066" cy="7241738"/>
          </a:xfrm>
          <a:prstGeom prst="roundRect">
            <a:avLst>
              <a:gd name="adj" fmla="val 967"/>
            </a:avLst>
          </a:prstGeom>
          <a:noFill/>
          <a:ln w="7620">
            <a:solidFill>
              <a:srgbClr val="000000">
                <a:alpha val="8000"/>
              </a:srgbClr>
            </a:solidFill>
            <a:prstDash val="solid"/>
          </a:ln>
        </p:spPr>
      </p:sp>
      <p:sp>
        <p:nvSpPr>
          <p:cNvPr id="6" name="Shape 3"/>
          <p:cNvSpPr/>
          <p:nvPr/>
        </p:nvSpPr>
        <p:spPr>
          <a:xfrm>
            <a:off x="3628787" y="1232297"/>
            <a:ext cx="7372826" cy="947857"/>
          </a:xfrm>
          <a:prstGeom prst="rect">
            <a:avLst/>
          </a:prstGeom>
          <a:solidFill>
            <a:srgbClr val="FFFFFF">
              <a:alpha val="4000"/>
            </a:srgbClr>
          </a:solidFill>
          <a:ln/>
        </p:spPr>
      </p:sp>
      <p:sp>
        <p:nvSpPr>
          <p:cNvPr id="7" name="Text 4"/>
          <p:cNvSpPr/>
          <p:nvPr/>
        </p:nvSpPr>
        <p:spPr>
          <a:xfrm>
            <a:off x="3784759" y="1333143"/>
            <a:ext cx="60674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Generation</a:t>
            </a:r>
            <a:endParaRPr lang="en-US" sz="1225" dirty="0"/>
          </a:p>
        </p:txBody>
      </p:sp>
      <p:sp>
        <p:nvSpPr>
          <p:cNvPr id="8" name="Text 5"/>
          <p:cNvSpPr/>
          <p:nvPr/>
        </p:nvSpPr>
        <p:spPr>
          <a:xfrm>
            <a:off x="4710112"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Example Model</a:t>
            </a:r>
            <a:endParaRPr lang="en-US" sz="1225" dirty="0"/>
          </a:p>
        </p:txBody>
      </p:sp>
      <p:sp>
        <p:nvSpPr>
          <p:cNvPr id="9" name="Text 6"/>
          <p:cNvSpPr/>
          <p:nvPr/>
        </p:nvSpPr>
        <p:spPr>
          <a:xfrm>
            <a:off x="5631656"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Cores/Threads</a:t>
            </a:r>
            <a:endParaRPr lang="en-US" sz="1225" dirty="0"/>
          </a:p>
        </p:txBody>
      </p:sp>
      <p:sp>
        <p:nvSpPr>
          <p:cNvPr id="10" name="Text 7"/>
          <p:cNvSpPr/>
          <p:nvPr/>
        </p:nvSpPr>
        <p:spPr>
          <a:xfrm>
            <a:off x="6553200"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Base Clock</a:t>
            </a:r>
            <a:endParaRPr lang="en-US" sz="1225" dirty="0"/>
          </a:p>
        </p:txBody>
      </p:sp>
      <p:sp>
        <p:nvSpPr>
          <p:cNvPr id="11" name="Text 8"/>
          <p:cNvSpPr/>
          <p:nvPr/>
        </p:nvSpPr>
        <p:spPr>
          <a:xfrm>
            <a:off x="7474744"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Max Turbo Clock</a:t>
            </a:r>
            <a:endParaRPr lang="en-US" sz="1225" dirty="0"/>
          </a:p>
        </p:txBody>
      </p:sp>
      <p:sp>
        <p:nvSpPr>
          <p:cNvPr id="12" name="Text 9"/>
          <p:cNvSpPr/>
          <p:nvPr/>
        </p:nvSpPr>
        <p:spPr>
          <a:xfrm>
            <a:off x="8396288"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Process Node</a:t>
            </a:r>
            <a:endParaRPr lang="en-US" sz="1225" dirty="0"/>
          </a:p>
        </p:txBody>
      </p:sp>
      <p:sp>
        <p:nvSpPr>
          <p:cNvPr id="13" name="Text 10"/>
          <p:cNvSpPr/>
          <p:nvPr/>
        </p:nvSpPr>
        <p:spPr>
          <a:xfrm>
            <a:off x="9317831"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Key Features</a:t>
            </a:r>
            <a:endParaRPr lang="en-US" sz="1225" dirty="0"/>
          </a:p>
        </p:txBody>
      </p:sp>
      <p:sp>
        <p:nvSpPr>
          <p:cNvPr id="14" name="Text 11"/>
          <p:cNvSpPr/>
          <p:nvPr/>
        </p:nvSpPr>
        <p:spPr>
          <a:xfrm>
            <a:off x="10239375" y="1333143"/>
            <a:ext cx="60674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Release Year</a:t>
            </a:r>
            <a:endParaRPr lang="en-US" sz="1225" dirty="0"/>
          </a:p>
        </p:txBody>
      </p:sp>
      <p:sp>
        <p:nvSpPr>
          <p:cNvPr id="15" name="Shape 12"/>
          <p:cNvSpPr/>
          <p:nvPr/>
        </p:nvSpPr>
        <p:spPr>
          <a:xfrm>
            <a:off x="3628787" y="2180153"/>
            <a:ext cx="7372826" cy="1694021"/>
          </a:xfrm>
          <a:prstGeom prst="rect">
            <a:avLst/>
          </a:prstGeom>
          <a:solidFill>
            <a:srgbClr val="000000">
              <a:alpha val="4000"/>
            </a:srgbClr>
          </a:solidFill>
          <a:ln/>
        </p:spPr>
      </p:sp>
      <p:sp>
        <p:nvSpPr>
          <p:cNvPr id="16" name="Text 13"/>
          <p:cNvSpPr/>
          <p:nvPr/>
        </p:nvSpPr>
        <p:spPr>
          <a:xfrm>
            <a:off x="3784759" y="2280999"/>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10th Gen</a:t>
            </a:r>
            <a:endParaRPr lang="en-US" sz="1225" dirty="0"/>
          </a:p>
        </p:txBody>
      </p:sp>
      <p:sp>
        <p:nvSpPr>
          <p:cNvPr id="17" name="Text 14"/>
          <p:cNvSpPr/>
          <p:nvPr/>
        </p:nvSpPr>
        <p:spPr>
          <a:xfrm>
            <a:off x="4710112" y="2280999"/>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i7-10700K</a:t>
            </a:r>
            <a:endParaRPr lang="en-US" sz="1225" dirty="0"/>
          </a:p>
        </p:txBody>
      </p:sp>
      <p:sp>
        <p:nvSpPr>
          <p:cNvPr id="18" name="Text 15"/>
          <p:cNvSpPr/>
          <p:nvPr/>
        </p:nvSpPr>
        <p:spPr>
          <a:xfrm>
            <a:off x="5631656"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8/16</a:t>
            </a:r>
            <a:endParaRPr lang="en-US" sz="1225" dirty="0"/>
          </a:p>
        </p:txBody>
      </p:sp>
      <p:sp>
        <p:nvSpPr>
          <p:cNvPr id="19" name="Text 16"/>
          <p:cNvSpPr/>
          <p:nvPr/>
        </p:nvSpPr>
        <p:spPr>
          <a:xfrm>
            <a:off x="6553200"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3.8 GHz</a:t>
            </a:r>
            <a:endParaRPr lang="en-US" sz="1225" dirty="0"/>
          </a:p>
        </p:txBody>
      </p:sp>
      <p:sp>
        <p:nvSpPr>
          <p:cNvPr id="20" name="Text 17"/>
          <p:cNvSpPr/>
          <p:nvPr/>
        </p:nvSpPr>
        <p:spPr>
          <a:xfrm>
            <a:off x="7474744"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5.1 GHz</a:t>
            </a:r>
            <a:endParaRPr lang="en-US" sz="1225" dirty="0"/>
          </a:p>
        </p:txBody>
      </p:sp>
      <p:sp>
        <p:nvSpPr>
          <p:cNvPr id="21" name="Text 18"/>
          <p:cNvSpPr/>
          <p:nvPr/>
        </p:nvSpPr>
        <p:spPr>
          <a:xfrm>
            <a:off x="8396288"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14nm</a:t>
            </a:r>
            <a:endParaRPr lang="en-US" sz="1225" dirty="0"/>
          </a:p>
        </p:txBody>
      </p:sp>
      <p:sp>
        <p:nvSpPr>
          <p:cNvPr id="22" name="Text 19"/>
          <p:cNvSpPr/>
          <p:nvPr/>
        </p:nvSpPr>
        <p:spPr>
          <a:xfrm>
            <a:off x="9317831" y="2280999"/>
            <a:ext cx="602933" cy="1492329"/>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Comet Lake, improved thermals</a:t>
            </a:r>
            <a:endParaRPr lang="en-US" sz="1225" dirty="0"/>
          </a:p>
        </p:txBody>
      </p:sp>
      <p:sp>
        <p:nvSpPr>
          <p:cNvPr id="23" name="Text 20"/>
          <p:cNvSpPr/>
          <p:nvPr/>
        </p:nvSpPr>
        <p:spPr>
          <a:xfrm>
            <a:off x="10239375" y="2280999"/>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2020</a:t>
            </a:r>
            <a:endParaRPr lang="en-US" sz="1225" dirty="0"/>
          </a:p>
        </p:txBody>
      </p:sp>
      <p:sp>
        <p:nvSpPr>
          <p:cNvPr id="24" name="Shape 21"/>
          <p:cNvSpPr/>
          <p:nvPr/>
        </p:nvSpPr>
        <p:spPr>
          <a:xfrm>
            <a:off x="3628787" y="3874175"/>
            <a:ext cx="7372826" cy="1196578"/>
          </a:xfrm>
          <a:prstGeom prst="rect">
            <a:avLst/>
          </a:prstGeom>
          <a:solidFill>
            <a:srgbClr val="FFFFFF">
              <a:alpha val="4000"/>
            </a:srgbClr>
          </a:solidFill>
          <a:ln/>
        </p:spPr>
      </p:sp>
      <p:sp>
        <p:nvSpPr>
          <p:cNvPr id="25" name="Text 22"/>
          <p:cNvSpPr/>
          <p:nvPr/>
        </p:nvSpPr>
        <p:spPr>
          <a:xfrm>
            <a:off x="3784759" y="3975021"/>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11th Gen</a:t>
            </a:r>
            <a:endParaRPr lang="en-US" sz="1225" dirty="0"/>
          </a:p>
        </p:txBody>
      </p:sp>
      <p:sp>
        <p:nvSpPr>
          <p:cNvPr id="26" name="Text 23"/>
          <p:cNvSpPr/>
          <p:nvPr/>
        </p:nvSpPr>
        <p:spPr>
          <a:xfrm>
            <a:off x="4710112" y="3975021"/>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i7-11700K</a:t>
            </a:r>
            <a:endParaRPr lang="en-US" sz="1225" dirty="0"/>
          </a:p>
        </p:txBody>
      </p:sp>
      <p:sp>
        <p:nvSpPr>
          <p:cNvPr id="27" name="Text 24"/>
          <p:cNvSpPr/>
          <p:nvPr/>
        </p:nvSpPr>
        <p:spPr>
          <a:xfrm>
            <a:off x="5631656"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8/16</a:t>
            </a:r>
            <a:endParaRPr lang="en-US" sz="1225" dirty="0"/>
          </a:p>
        </p:txBody>
      </p:sp>
      <p:sp>
        <p:nvSpPr>
          <p:cNvPr id="28" name="Text 25"/>
          <p:cNvSpPr/>
          <p:nvPr/>
        </p:nvSpPr>
        <p:spPr>
          <a:xfrm>
            <a:off x="6553200"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3.6 GHz</a:t>
            </a:r>
            <a:endParaRPr lang="en-US" sz="1225" dirty="0"/>
          </a:p>
        </p:txBody>
      </p:sp>
      <p:sp>
        <p:nvSpPr>
          <p:cNvPr id="29" name="Text 26"/>
          <p:cNvSpPr/>
          <p:nvPr/>
        </p:nvSpPr>
        <p:spPr>
          <a:xfrm>
            <a:off x="7474744"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5.0 GHz</a:t>
            </a:r>
            <a:endParaRPr lang="en-US" sz="1225" dirty="0"/>
          </a:p>
        </p:txBody>
      </p:sp>
      <p:sp>
        <p:nvSpPr>
          <p:cNvPr id="30" name="Text 27"/>
          <p:cNvSpPr/>
          <p:nvPr/>
        </p:nvSpPr>
        <p:spPr>
          <a:xfrm>
            <a:off x="8396288"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31" name="Text 28"/>
          <p:cNvSpPr/>
          <p:nvPr/>
        </p:nvSpPr>
        <p:spPr>
          <a:xfrm>
            <a:off x="9317831" y="3975021"/>
            <a:ext cx="602933" cy="994886"/>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Rocket Lake, PCIe 4.0 support</a:t>
            </a:r>
            <a:endParaRPr lang="en-US" sz="1225" dirty="0"/>
          </a:p>
        </p:txBody>
      </p:sp>
      <p:sp>
        <p:nvSpPr>
          <p:cNvPr id="32" name="Text 29"/>
          <p:cNvSpPr/>
          <p:nvPr/>
        </p:nvSpPr>
        <p:spPr>
          <a:xfrm>
            <a:off x="10239375" y="3975021"/>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2021</a:t>
            </a:r>
            <a:endParaRPr lang="en-US" sz="1225" dirty="0"/>
          </a:p>
        </p:txBody>
      </p:sp>
      <p:sp>
        <p:nvSpPr>
          <p:cNvPr id="33" name="Shape 30"/>
          <p:cNvSpPr/>
          <p:nvPr/>
        </p:nvSpPr>
        <p:spPr>
          <a:xfrm>
            <a:off x="3628787" y="5070753"/>
            <a:ext cx="7372826" cy="1445300"/>
          </a:xfrm>
          <a:prstGeom prst="rect">
            <a:avLst/>
          </a:prstGeom>
          <a:solidFill>
            <a:srgbClr val="000000">
              <a:alpha val="4000"/>
            </a:srgbClr>
          </a:solidFill>
          <a:ln/>
        </p:spPr>
      </p:sp>
      <p:sp>
        <p:nvSpPr>
          <p:cNvPr id="34" name="Text 31"/>
          <p:cNvSpPr/>
          <p:nvPr/>
        </p:nvSpPr>
        <p:spPr>
          <a:xfrm>
            <a:off x="3784759" y="5171599"/>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12th Gen</a:t>
            </a:r>
            <a:endParaRPr lang="en-US" sz="1225" dirty="0"/>
          </a:p>
        </p:txBody>
      </p:sp>
      <p:sp>
        <p:nvSpPr>
          <p:cNvPr id="35" name="Text 32"/>
          <p:cNvSpPr/>
          <p:nvPr/>
        </p:nvSpPr>
        <p:spPr>
          <a:xfrm>
            <a:off x="4710112" y="5171599"/>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i7-12700K</a:t>
            </a:r>
            <a:endParaRPr lang="en-US" sz="1225" dirty="0"/>
          </a:p>
        </p:txBody>
      </p:sp>
      <p:sp>
        <p:nvSpPr>
          <p:cNvPr id="36" name="Text 33"/>
          <p:cNvSpPr/>
          <p:nvPr/>
        </p:nvSpPr>
        <p:spPr>
          <a:xfrm>
            <a:off x="5631656"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12/20</a:t>
            </a:r>
            <a:endParaRPr lang="en-US" sz="1225" dirty="0"/>
          </a:p>
        </p:txBody>
      </p:sp>
      <p:sp>
        <p:nvSpPr>
          <p:cNvPr id="37" name="Text 34"/>
          <p:cNvSpPr/>
          <p:nvPr/>
        </p:nvSpPr>
        <p:spPr>
          <a:xfrm>
            <a:off x="6553200"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3.6 GHz</a:t>
            </a:r>
            <a:endParaRPr lang="en-US" sz="1225" dirty="0"/>
          </a:p>
        </p:txBody>
      </p:sp>
      <p:sp>
        <p:nvSpPr>
          <p:cNvPr id="38" name="Text 35"/>
          <p:cNvSpPr/>
          <p:nvPr/>
        </p:nvSpPr>
        <p:spPr>
          <a:xfrm>
            <a:off x="7474744"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5.0 GHz</a:t>
            </a:r>
            <a:endParaRPr lang="en-US" sz="1225" dirty="0"/>
          </a:p>
        </p:txBody>
      </p:sp>
      <p:sp>
        <p:nvSpPr>
          <p:cNvPr id="39" name="Text 36"/>
          <p:cNvSpPr/>
          <p:nvPr/>
        </p:nvSpPr>
        <p:spPr>
          <a:xfrm>
            <a:off x="8396288"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40" name="Text 37"/>
          <p:cNvSpPr/>
          <p:nvPr/>
        </p:nvSpPr>
        <p:spPr>
          <a:xfrm>
            <a:off x="9317831" y="5171599"/>
            <a:ext cx="602933" cy="1243608"/>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Alder Lake, hybrid architecture</a:t>
            </a:r>
            <a:endParaRPr lang="en-US" sz="1225" dirty="0"/>
          </a:p>
        </p:txBody>
      </p:sp>
      <p:sp>
        <p:nvSpPr>
          <p:cNvPr id="41" name="Text 38"/>
          <p:cNvSpPr/>
          <p:nvPr/>
        </p:nvSpPr>
        <p:spPr>
          <a:xfrm>
            <a:off x="10239375" y="5171599"/>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2021</a:t>
            </a:r>
            <a:endParaRPr lang="en-US" sz="1225" dirty="0"/>
          </a:p>
        </p:txBody>
      </p:sp>
      <p:sp>
        <p:nvSpPr>
          <p:cNvPr id="42" name="Shape 39"/>
          <p:cNvSpPr/>
          <p:nvPr/>
        </p:nvSpPr>
        <p:spPr>
          <a:xfrm>
            <a:off x="3628787" y="6516053"/>
            <a:ext cx="7372826" cy="1942743"/>
          </a:xfrm>
          <a:prstGeom prst="rect">
            <a:avLst/>
          </a:prstGeom>
          <a:solidFill>
            <a:srgbClr val="FFFFFF">
              <a:alpha val="4000"/>
            </a:srgbClr>
          </a:solidFill>
          <a:ln/>
        </p:spPr>
      </p:sp>
      <p:sp>
        <p:nvSpPr>
          <p:cNvPr id="43" name="Text 40"/>
          <p:cNvSpPr/>
          <p:nvPr/>
        </p:nvSpPr>
        <p:spPr>
          <a:xfrm>
            <a:off x="3784759" y="6616898"/>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13th Gen</a:t>
            </a:r>
            <a:endParaRPr lang="en-US" sz="1225" dirty="0"/>
          </a:p>
        </p:txBody>
      </p:sp>
      <p:sp>
        <p:nvSpPr>
          <p:cNvPr id="44" name="Text 41"/>
          <p:cNvSpPr/>
          <p:nvPr/>
        </p:nvSpPr>
        <p:spPr>
          <a:xfrm>
            <a:off x="4710112" y="6616898"/>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i7-13700K</a:t>
            </a:r>
            <a:endParaRPr lang="en-US" sz="1225" dirty="0"/>
          </a:p>
        </p:txBody>
      </p:sp>
      <p:sp>
        <p:nvSpPr>
          <p:cNvPr id="45" name="Text 42"/>
          <p:cNvSpPr/>
          <p:nvPr/>
        </p:nvSpPr>
        <p:spPr>
          <a:xfrm>
            <a:off x="5631656"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16/24</a:t>
            </a:r>
            <a:endParaRPr lang="en-US" sz="1225" dirty="0"/>
          </a:p>
        </p:txBody>
      </p:sp>
      <p:sp>
        <p:nvSpPr>
          <p:cNvPr id="46" name="Text 43"/>
          <p:cNvSpPr/>
          <p:nvPr/>
        </p:nvSpPr>
        <p:spPr>
          <a:xfrm>
            <a:off x="6553200"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3.4 GHz</a:t>
            </a:r>
            <a:endParaRPr lang="en-US" sz="1225" dirty="0"/>
          </a:p>
        </p:txBody>
      </p:sp>
      <p:sp>
        <p:nvSpPr>
          <p:cNvPr id="47" name="Text 44"/>
          <p:cNvSpPr/>
          <p:nvPr/>
        </p:nvSpPr>
        <p:spPr>
          <a:xfrm>
            <a:off x="7474744"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5.4 GHz</a:t>
            </a:r>
            <a:endParaRPr lang="en-US" sz="1225" dirty="0"/>
          </a:p>
        </p:txBody>
      </p:sp>
      <p:sp>
        <p:nvSpPr>
          <p:cNvPr id="48" name="Text 45"/>
          <p:cNvSpPr/>
          <p:nvPr/>
        </p:nvSpPr>
        <p:spPr>
          <a:xfrm>
            <a:off x="8396288"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49" name="Text 46"/>
          <p:cNvSpPr/>
          <p:nvPr/>
        </p:nvSpPr>
        <p:spPr>
          <a:xfrm>
            <a:off x="9317831" y="6616898"/>
            <a:ext cx="602933" cy="1741051"/>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Raptor Lake, enhanced hybrid architecture</a:t>
            </a:r>
            <a:endParaRPr lang="en-US" sz="1225" dirty="0"/>
          </a:p>
        </p:txBody>
      </p:sp>
      <p:sp>
        <p:nvSpPr>
          <p:cNvPr id="50" name="Text 47"/>
          <p:cNvSpPr/>
          <p:nvPr/>
        </p:nvSpPr>
        <p:spPr>
          <a:xfrm>
            <a:off x="10239375" y="6616898"/>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2022</a:t>
            </a:r>
            <a:endParaRPr lang="en-US" sz="1225" dirty="0"/>
          </a:p>
        </p:txBody>
      </p:sp>
      <p:pic>
        <p:nvPicPr>
          <p:cNvPr id="5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3067883"/>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Conclusion</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Understanding the key components of computers and mobile devices can help you make informed decisions when purchasing new technology. Remember to consider your needs and budget to find the right fit.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3420428"/>
            <a:ext cx="10554414"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Analogy between Humans and Computers</a:t>
            </a:r>
            <a:endParaRPr lang="en-US" sz="4374"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FFFFFF">
              <a:alpha val="75000"/>
            </a:srgbClr>
          </a:solidFill>
          <a:ln/>
        </p:spPr>
      </p:sp>
      <p:sp>
        <p:nvSpPr>
          <p:cNvPr id="4" name="Text 1"/>
          <p:cNvSpPr/>
          <p:nvPr/>
        </p:nvSpPr>
        <p:spPr>
          <a:xfrm>
            <a:off x="2635925" y="541734"/>
            <a:ext cx="9358551" cy="1231344"/>
          </a:xfrm>
          <a:prstGeom prst="rect">
            <a:avLst/>
          </a:prstGeom>
          <a:noFill/>
          <a:ln/>
        </p:spPr>
        <p:txBody>
          <a:bodyPr wrap="square" rtlCol="0" anchor="t"/>
          <a:lstStyle/>
          <a:p>
            <a:pPr indent="0" marL="0">
              <a:lnSpc>
                <a:spcPts val="4848"/>
              </a:lnSpc>
              <a:buNone/>
            </a:pPr>
            <a:r>
              <a:rPr lang="en-US" sz="3878" b="1" dirty="0">
                <a:solidFill>
                  <a:srgbClr val="5B5F72"/>
                </a:solidFill>
                <a:latin typeface="Instrument Sans" pitchFamily="34" charset="0"/>
                <a:ea typeface="Instrument Sans" pitchFamily="34" charset="-122"/>
                <a:cs typeface="Instrument Sans" pitchFamily="34" charset="-120"/>
              </a:rPr>
              <a:t>Analogy between Humans and Computers</a:t>
            </a:r>
            <a:endParaRPr lang="en-US" sz="3878" dirty="0"/>
          </a:p>
        </p:txBody>
      </p:sp>
      <p:sp>
        <p:nvSpPr>
          <p:cNvPr id="5" name="Text 2"/>
          <p:cNvSpPr/>
          <p:nvPr/>
        </p:nvSpPr>
        <p:spPr>
          <a:xfrm>
            <a:off x="2635925" y="2245876"/>
            <a:ext cx="4439007" cy="945833"/>
          </a:xfrm>
          <a:prstGeom prst="rect">
            <a:avLst/>
          </a:prstGeom>
          <a:noFill/>
          <a:ln/>
        </p:spPr>
        <p:txBody>
          <a:bodyPr wrap="square" rtlCol="0" anchor="t"/>
          <a:lstStyle/>
          <a:p>
            <a:pPr indent="0" marL="0">
              <a:lnSpc>
                <a:spcPts val="2482"/>
              </a:lnSpc>
              <a:buNone/>
            </a:pPr>
            <a:r>
              <a:rPr lang="en-US" sz="1551" dirty="0">
                <a:solidFill>
                  <a:srgbClr val="5B5F71"/>
                </a:solidFill>
                <a:latin typeface="Instrument Sans" pitchFamily="34" charset="0"/>
                <a:ea typeface="Instrument Sans" pitchFamily="34" charset="-122"/>
                <a:cs typeface="Instrument Sans" pitchFamily="34" charset="-120"/>
              </a:rPr>
              <a:t>Computers and humans share many similarities in the way they process information and carry out tasks.</a:t>
            </a:r>
            <a:endParaRPr lang="en-US" sz="1551" dirty="0"/>
          </a:p>
        </p:txBody>
      </p:sp>
      <p:sp>
        <p:nvSpPr>
          <p:cNvPr id="6" name="Text 3"/>
          <p:cNvSpPr/>
          <p:nvPr/>
        </p:nvSpPr>
        <p:spPr>
          <a:xfrm>
            <a:off x="2950964" y="3368993"/>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The CPU acts as the brain, processing data and instructions.</a:t>
            </a:r>
            <a:endParaRPr lang="en-US" sz="1551" dirty="0"/>
          </a:p>
        </p:txBody>
      </p:sp>
      <p:sp>
        <p:nvSpPr>
          <p:cNvPr id="7" name="Text 4"/>
          <p:cNvSpPr/>
          <p:nvPr/>
        </p:nvSpPr>
        <p:spPr>
          <a:xfrm>
            <a:off x="2950964" y="4078248"/>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RAM is akin to short-term memory, storing data temporarily.</a:t>
            </a:r>
            <a:endParaRPr lang="en-US" sz="1551" dirty="0"/>
          </a:p>
        </p:txBody>
      </p:sp>
      <p:sp>
        <p:nvSpPr>
          <p:cNvPr id="8" name="Text 5"/>
          <p:cNvSpPr/>
          <p:nvPr/>
        </p:nvSpPr>
        <p:spPr>
          <a:xfrm>
            <a:off x="2950964" y="4787503"/>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The hard drive is like long-term memory, storing information persistently.</a:t>
            </a:r>
            <a:endParaRPr lang="en-US" sz="1551" dirty="0"/>
          </a:p>
        </p:txBody>
      </p:sp>
      <p:sp>
        <p:nvSpPr>
          <p:cNvPr id="9" name="Text 6"/>
          <p:cNvSpPr/>
          <p:nvPr/>
        </p:nvSpPr>
        <p:spPr>
          <a:xfrm>
            <a:off x="2950964" y="5496758"/>
            <a:ext cx="4123968" cy="945833"/>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Input devices like the mouse and keyboard are similar to our eyes, ears, and hands, allowing us to interact with computers.</a:t>
            </a:r>
            <a:endParaRPr lang="en-US" sz="1551" dirty="0"/>
          </a:p>
        </p:txBody>
      </p:sp>
      <p:sp>
        <p:nvSpPr>
          <p:cNvPr id="10" name="Text 7"/>
          <p:cNvSpPr/>
          <p:nvPr/>
        </p:nvSpPr>
        <p:spPr>
          <a:xfrm>
            <a:off x="2950964" y="6521291"/>
            <a:ext cx="4123968" cy="945833"/>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Output devices such as displays and speakers mimic our ability to see and hear the results of our interactions.</a:t>
            </a:r>
            <a:endParaRPr lang="en-US" sz="1551" dirty="0"/>
          </a:p>
        </p:txBody>
      </p:sp>
      <p:sp>
        <p:nvSpPr>
          <p:cNvPr id="11" name="Shape 8"/>
          <p:cNvSpPr/>
          <p:nvPr/>
        </p:nvSpPr>
        <p:spPr>
          <a:xfrm>
            <a:off x="7563088" y="2290167"/>
            <a:ext cx="4439007" cy="5179814"/>
          </a:xfrm>
          <a:prstGeom prst="roundRect">
            <a:avLst>
              <a:gd name="adj" fmla="val 1997"/>
            </a:avLst>
          </a:prstGeom>
          <a:noFill/>
          <a:ln w="7620">
            <a:solidFill>
              <a:srgbClr val="000000">
                <a:alpha val="8000"/>
              </a:srgbClr>
            </a:solidFill>
            <a:prstDash val="solid"/>
          </a:ln>
        </p:spPr>
      </p:sp>
      <p:sp>
        <p:nvSpPr>
          <p:cNvPr id="12" name="Shape 9"/>
          <p:cNvSpPr/>
          <p:nvPr/>
        </p:nvSpPr>
        <p:spPr>
          <a:xfrm>
            <a:off x="7570708" y="2297787"/>
            <a:ext cx="4423767" cy="2960013"/>
          </a:xfrm>
          <a:prstGeom prst="rect">
            <a:avLst/>
          </a:prstGeom>
          <a:solidFill>
            <a:srgbClr val="FFFFFF">
              <a:alpha val="4000"/>
            </a:srgbClr>
          </a:solidFill>
          <a:ln/>
        </p:spPr>
      </p:sp>
      <p:pic>
        <p:nvPicPr>
          <p:cNvPr id="13" name="Image 1" descr="preencoded.png">    </p:cNvPr>
          <p:cNvPicPr>
            <a:picLocks noChangeAspect="1"/>
          </p:cNvPicPr>
          <p:nvPr/>
        </p:nvPicPr>
        <p:blipFill>
          <a:blip r:embed="rId2"/>
          <a:stretch>
            <a:fillRect/>
          </a:stretch>
        </p:blipFill>
        <p:spPr>
          <a:xfrm>
            <a:off x="7767757" y="2423517"/>
            <a:ext cx="1814155" cy="1008221"/>
          </a:xfrm>
          <a:prstGeom prst="rect">
            <a:avLst/>
          </a:prstGeom>
        </p:spPr>
      </p:pic>
      <p:pic>
        <p:nvPicPr>
          <p:cNvPr id="14" name="Image 2" descr="preencoded.png">    </p:cNvPr>
          <p:cNvPicPr>
            <a:picLocks noChangeAspect="1"/>
          </p:cNvPicPr>
          <p:nvPr/>
        </p:nvPicPr>
        <p:blipFill>
          <a:blip r:embed="rId3"/>
          <a:stretch>
            <a:fillRect/>
          </a:stretch>
        </p:blipFill>
        <p:spPr>
          <a:xfrm>
            <a:off x="7767757" y="3549848"/>
            <a:ext cx="1814155" cy="1582222"/>
          </a:xfrm>
          <a:prstGeom prst="rect">
            <a:avLst/>
          </a:prstGeom>
        </p:spPr>
      </p:pic>
      <p:pic>
        <p:nvPicPr>
          <p:cNvPr id="15" name="Image 3" descr="preencoded.png">    </p:cNvPr>
          <p:cNvPicPr>
            <a:picLocks noChangeAspect="1"/>
          </p:cNvPicPr>
          <p:nvPr/>
        </p:nvPicPr>
        <p:blipFill>
          <a:blip r:embed="rId4"/>
          <a:stretch>
            <a:fillRect/>
          </a:stretch>
        </p:blipFill>
        <p:spPr>
          <a:xfrm>
            <a:off x="9983391" y="2423517"/>
            <a:ext cx="1814155" cy="1701879"/>
          </a:xfrm>
          <a:prstGeom prst="rect">
            <a:avLst/>
          </a:prstGeom>
        </p:spPr>
      </p:pic>
      <p:sp>
        <p:nvSpPr>
          <p:cNvPr id="16" name="Shape 10"/>
          <p:cNvSpPr/>
          <p:nvPr/>
        </p:nvSpPr>
        <p:spPr>
          <a:xfrm>
            <a:off x="7570708" y="5257800"/>
            <a:ext cx="4423767" cy="2204561"/>
          </a:xfrm>
          <a:prstGeom prst="rect">
            <a:avLst/>
          </a:prstGeom>
          <a:solidFill>
            <a:srgbClr val="000000">
              <a:alpha val="4000"/>
            </a:srgbClr>
          </a:solidFill>
          <a:ln/>
        </p:spPr>
      </p:sp>
      <p:pic>
        <p:nvPicPr>
          <p:cNvPr id="17" name="Image 4" descr="preencoded.png">    </p:cNvPr>
          <p:cNvPicPr>
            <a:picLocks noChangeAspect="1"/>
          </p:cNvPicPr>
          <p:nvPr/>
        </p:nvPicPr>
        <p:blipFill>
          <a:blip r:embed="rId5"/>
          <a:stretch>
            <a:fillRect/>
          </a:stretch>
        </p:blipFill>
        <p:spPr>
          <a:xfrm>
            <a:off x="7767757" y="5383530"/>
            <a:ext cx="1814155" cy="1510546"/>
          </a:xfrm>
          <a:prstGeom prst="rect">
            <a:avLst/>
          </a:prstGeom>
        </p:spPr>
      </p:pic>
      <p:pic>
        <p:nvPicPr>
          <p:cNvPr id="18" name="Image 5" descr="preencoded.png">    </p:cNvPr>
          <p:cNvPicPr>
            <a:picLocks noChangeAspect="1"/>
          </p:cNvPicPr>
          <p:nvPr/>
        </p:nvPicPr>
        <p:blipFill>
          <a:blip r:embed="rId6"/>
          <a:stretch>
            <a:fillRect/>
          </a:stretch>
        </p:blipFill>
        <p:spPr>
          <a:xfrm>
            <a:off x="9983391" y="5383530"/>
            <a:ext cx="1814155" cy="1519714"/>
          </a:xfrm>
          <a:prstGeom prst="rect">
            <a:avLst/>
          </a:prstGeom>
        </p:spPr>
      </p:pic>
      <p:sp>
        <p:nvSpPr>
          <p:cNvPr id="19" name="Text 11"/>
          <p:cNvSpPr/>
          <p:nvPr/>
        </p:nvSpPr>
        <p:spPr>
          <a:xfrm>
            <a:off x="9983391" y="7021354"/>
            <a:ext cx="1814155" cy="315278"/>
          </a:xfrm>
          <a:prstGeom prst="rect">
            <a:avLst/>
          </a:prstGeom>
          <a:noFill/>
          <a:ln/>
        </p:spPr>
        <p:txBody>
          <a:bodyPr wrap="none" rtlCol="0" anchor="t"/>
          <a:lstStyle/>
          <a:p>
            <a:pPr indent="0" marL="0">
              <a:lnSpc>
                <a:spcPts val="2482"/>
              </a:lnSpc>
              <a:buNone/>
            </a:pPr>
            <a:endParaRPr lang="en-US" sz="1551" dirty="0"/>
          </a:p>
        </p:txBody>
      </p:sp>
      <p:pic>
        <p:nvPicPr>
          <p:cNvPr id="20"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351365"/>
            <a:ext cx="619577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the CPU</a:t>
            </a:r>
            <a:endParaRPr lang="en-US" sz="4374" dirty="0"/>
          </a:p>
        </p:txBody>
      </p:sp>
      <p:sp>
        <p:nvSpPr>
          <p:cNvPr id="7" name="Shape 3"/>
          <p:cNvSpPr/>
          <p:nvPr/>
        </p:nvSpPr>
        <p:spPr>
          <a:xfrm>
            <a:off x="2037993" y="3552587"/>
            <a:ext cx="499943" cy="499943"/>
          </a:xfrm>
          <a:prstGeom prst="roundRect">
            <a:avLst>
              <a:gd name="adj" fmla="val 20000"/>
            </a:avLst>
          </a:prstGeom>
          <a:solidFill>
            <a:srgbClr val="E3E4E8"/>
          </a:solidFill>
          <a:ln w="7620">
            <a:solidFill>
              <a:srgbClr val="C9CACE"/>
            </a:solidFill>
            <a:prstDash val="solid"/>
          </a:ln>
        </p:spPr>
      </p:sp>
      <p:sp>
        <p:nvSpPr>
          <p:cNvPr id="8" name="Text 4"/>
          <p:cNvSpPr/>
          <p:nvPr/>
        </p:nvSpPr>
        <p:spPr>
          <a:xfrm>
            <a:off x="2223373" y="3594259"/>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5"/>
          <p:cNvSpPr/>
          <p:nvPr/>
        </p:nvSpPr>
        <p:spPr>
          <a:xfrm>
            <a:off x="2760107" y="3628906"/>
            <a:ext cx="2647950" cy="694373"/>
          </a:xfrm>
          <a:prstGeom prst="rect">
            <a:avLst/>
          </a:prstGeom>
          <a:noFill/>
          <a:ln/>
        </p:spPr>
        <p:txBody>
          <a:bodyPr wrap="squar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The Brain of the Computer</a:t>
            </a:r>
            <a:endParaRPr lang="en-US" sz="2187" dirty="0"/>
          </a:p>
        </p:txBody>
      </p:sp>
      <p:sp>
        <p:nvSpPr>
          <p:cNvPr id="10" name="Text 6"/>
          <p:cNvSpPr/>
          <p:nvPr/>
        </p:nvSpPr>
        <p:spPr>
          <a:xfrm>
            <a:off x="2760107" y="4456509"/>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CPU is responsible for executing instructions and powering our devices.</a:t>
            </a:r>
            <a:endParaRPr lang="en-US" sz="1750" dirty="0"/>
          </a:p>
        </p:txBody>
      </p:sp>
      <p:sp>
        <p:nvSpPr>
          <p:cNvPr id="11" name="Shape 7"/>
          <p:cNvSpPr/>
          <p:nvPr/>
        </p:nvSpPr>
        <p:spPr>
          <a:xfrm>
            <a:off x="5630228" y="3552587"/>
            <a:ext cx="499943" cy="499943"/>
          </a:xfrm>
          <a:prstGeom prst="roundRect">
            <a:avLst>
              <a:gd name="adj" fmla="val 20000"/>
            </a:avLst>
          </a:prstGeom>
          <a:solidFill>
            <a:srgbClr val="E3E4E8"/>
          </a:solidFill>
          <a:ln w="7620">
            <a:solidFill>
              <a:srgbClr val="C9CACE"/>
            </a:solidFill>
            <a:prstDash val="solid"/>
          </a:ln>
        </p:spPr>
      </p:sp>
      <p:sp>
        <p:nvSpPr>
          <p:cNvPr id="12" name="Text 8"/>
          <p:cNvSpPr/>
          <p:nvPr/>
        </p:nvSpPr>
        <p:spPr>
          <a:xfrm>
            <a:off x="5787271" y="3594259"/>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3" name="Text 9"/>
          <p:cNvSpPr/>
          <p:nvPr/>
        </p:nvSpPr>
        <p:spPr>
          <a:xfrm>
            <a:off x="6352342" y="3628906"/>
            <a:ext cx="264795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Common CPUs</a:t>
            </a:r>
            <a:endParaRPr lang="en-US" sz="2187" dirty="0"/>
          </a:p>
        </p:txBody>
      </p:sp>
      <p:sp>
        <p:nvSpPr>
          <p:cNvPr id="14" name="Text 10"/>
          <p:cNvSpPr/>
          <p:nvPr/>
        </p:nvSpPr>
        <p:spPr>
          <a:xfrm>
            <a:off x="6352342" y="4109323"/>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Intel Core, AMD Ryzen, and Qualcomm Snapdragon are popular CPU choices.</a:t>
            </a:r>
            <a:endParaRPr lang="en-US" sz="1750" dirty="0"/>
          </a:p>
        </p:txBody>
      </p:sp>
      <p:sp>
        <p:nvSpPr>
          <p:cNvPr id="15" name="Shape 11"/>
          <p:cNvSpPr/>
          <p:nvPr/>
        </p:nvSpPr>
        <p:spPr>
          <a:xfrm>
            <a:off x="9222462" y="3552587"/>
            <a:ext cx="499943" cy="499943"/>
          </a:xfrm>
          <a:prstGeom prst="roundRect">
            <a:avLst>
              <a:gd name="adj" fmla="val 20000"/>
            </a:avLst>
          </a:prstGeom>
          <a:solidFill>
            <a:srgbClr val="E3E4E8"/>
          </a:solidFill>
          <a:ln w="7620">
            <a:solidFill>
              <a:srgbClr val="C9CACE"/>
            </a:solidFill>
            <a:prstDash val="solid"/>
          </a:ln>
        </p:spPr>
      </p:sp>
      <p:sp>
        <p:nvSpPr>
          <p:cNvPr id="16" name="Text 12"/>
          <p:cNvSpPr/>
          <p:nvPr/>
        </p:nvSpPr>
        <p:spPr>
          <a:xfrm>
            <a:off x="9375934" y="3594259"/>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7" name="Text 13"/>
          <p:cNvSpPr/>
          <p:nvPr/>
        </p:nvSpPr>
        <p:spPr>
          <a:xfrm>
            <a:off x="9944576" y="3628906"/>
            <a:ext cx="2647950" cy="694373"/>
          </a:xfrm>
          <a:prstGeom prst="rect">
            <a:avLst/>
          </a:prstGeom>
          <a:noFill/>
          <a:ln/>
        </p:spPr>
        <p:txBody>
          <a:bodyPr wrap="squar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8" name="Text 14"/>
          <p:cNvSpPr/>
          <p:nvPr/>
        </p:nvSpPr>
        <p:spPr>
          <a:xfrm>
            <a:off x="9944576" y="4456509"/>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CPU performance affects the speed and responsiveness of our computers and phones.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72107"/>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Exploring RAM</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Temporary Storage</a:t>
            </a:r>
            <a:endParaRPr lang="en-US" sz="2187" dirty="0"/>
          </a:p>
        </p:txBody>
      </p:sp>
      <p:sp>
        <p:nvSpPr>
          <p:cNvPr id="6" name="Text 3"/>
          <p:cNvSpPr/>
          <p:nvPr/>
        </p:nvSpPr>
        <p:spPr>
          <a:xfrm>
            <a:off x="2037993" y="4391263"/>
            <a:ext cx="3156347"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RAM provides the CPU with quick access to data and instructions.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Typical RAM Sizes</a:t>
            </a:r>
            <a:endParaRPr lang="en-US" sz="2187" dirty="0"/>
          </a:p>
        </p:txBody>
      </p:sp>
      <p:sp>
        <p:nvSpPr>
          <p:cNvPr id="8" name="Text 5"/>
          <p:cNvSpPr/>
          <p:nvPr/>
        </p:nvSpPr>
        <p:spPr>
          <a:xfrm>
            <a:off x="5743932" y="4391263"/>
            <a:ext cx="3156347"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8GB and 16GB for PCs, 4GB and 6GB for mobile phones.</a:t>
            </a:r>
            <a:endParaRPr lang="en-US" sz="1750" dirty="0"/>
          </a:p>
        </p:txBody>
      </p:sp>
      <p:sp>
        <p:nvSpPr>
          <p:cNvPr id="9" name="Text 6"/>
          <p:cNvSpPr/>
          <p:nvPr/>
        </p:nvSpPr>
        <p:spPr>
          <a:xfrm>
            <a:off x="9449872" y="3821906"/>
            <a:ext cx="3065859"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0" name="Text 7"/>
          <p:cNvSpPr/>
          <p:nvPr/>
        </p:nvSpPr>
        <p:spPr>
          <a:xfrm>
            <a:off x="9449872" y="4391263"/>
            <a:ext cx="3156347"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enables smoother multitasking and better performance.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2016800"/>
            <a:ext cx="6105287"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Storage</a:t>
            </a:r>
            <a:endParaRPr lang="en-US" sz="4374" dirty="0"/>
          </a:p>
        </p:txBody>
      </p:sp>
      <p:sp>
        <p:nvSpPr>
          <p:cNvPr id="6" name="Shape 2"/>
          <p:cNvSpPr/>
          <p:nvPr/>
        </p:nvSpPr>
        <p:spPr>
          <a:xfrm>
            <a:off x="4490799" y="3044428"/>
            <a:ext cx="4542115" cy="1650802"/>
          </a:xfrm>
          <a:prstGeom prst="roundRect">
            <a:avLst>
              <a:gd name="adj" fmla="val 6057"/>
            </a:avLst>
          </a:prstGeom>
          <a:solidFill>
            <a:srgbClr val="E3E4E8"/>
          </a:solidFill>
          <a:ln w="7620">
            <a:solidFill>
              <a:srgbClr val="C9CACE"/>
            </a:solidFill>
            <a:prstDash val="solid"/>
          </a:ln>
        </p:spPr>
      </p:sp>
      <p:sp>
        <p:nvSpPr>
          <p:cNvPr id="7" name="Text 3"/>
          <p:cNvSpPr/>
          <p:nvPr/>
        </p:nvSpPr>
        <p:spPr>
          <a:xfrm>
            <a:off x="4720590" y="327421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Permanent Storage</a:t>
            </a:r>
            <a:endParaRPr lang="en-US" sz="2187" dirty="0"/>
          </a:p>
        </p:txBody>
      </p:sp>
      <p:sp>
        <p:nvSpPr>
          <p:cNvPr id="8" name="Text 4"/>
          <p:cNvSpPr/>
          <p:nvPr/>
        </p:nvSpPr>
        <p:spPr>
          <a:xfrm>
            <a:off x="4720590" y="3754636"/>
            <a:ext cx="4082534"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Hard drives (HDD) and solid-state drives (SSD) store our data.</a:t>
            </a:r>
            <a:endParaRPr lang="en-US" sz="1750" dirty="0"/>
          </a:p>
        </p:txBody>
      </p:sp>
      <p:sp>
        <p:nvSpPr>
          <p:cNvPr id="9" name="Shape 5"/>
          <p:cNvSpPr/>
          <p:nvPr/>
        </p:nvSpPr>
        <p:spPr>
          <a:xfrm>
            <a:off x="9255085" y="3044428"/>
            <a:ext cx="4542115" cy="1650802"/>
          </a:xfrm>
          <a:prstGeom prst="roundRect">
            <a:avLst>
              <a:gd name="adj" fmla="val 6057"/>
            </a:avLst>
          </a:prstGeom>
          <a:solidFill>
            <a:srgbClr val="E3E4E8"/>
          </a:solidFill>
          <a:ln w="7620">
            <a:solidFill>
              <a:srgbClr val="C9CACE"/>
            </a:solidFill>
            <a:prstDash val="solid"/>
          </a:ln>
        </p:spPr>
      </p:sp>
      <p:sp>
        <p:nvSpPr>
          <p:cNvPr id="10" name="Text 6"/>
          <p:cNvSpPr/>
          <p:nvPr/>
        </p:nvSpPr>
        <p:spPr>
          <a:xfrm>
            <a:off x="9484876" y="327421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HDD vs. SSD</a:t>
            </a:r>
            <a:endParaRPr lang="en-US" sz="2187" dirty="0"/>
          </a:p>
        </p:txBody>
      </p:sp>
      <p:sp>
        <p:nvSpPr>
          <p:cNvPr id="11" name="Text 7"/>
          <p:cNvSpPr/>
          <p:nvPr/>
        </p:nvSpPr>
        <p:spPr>
          <a:xfrm>
            <a:off x="9484876" y="3754636"/>
            <a:ext cx="4082534"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HDDs offer more capacity, while SSDs provide faster speeds.</a:t>
            </a:r>
            <a:endParaRPr lang="en-US" sz="1750" dirty="0"/>
          </a:p>
        </p:txBody>
      </p:sp>
      <p:sp>
        <p:nvSpPr>
          <p:cNvPr id="12" name="Shape 8"/>
          <p:cNvSpPr/>
          <p:nvPr/>
        </p:nvSpPr>
        <p:spPr>
          <a:xfrm>
            <a:off x="4490799" y="4917400"/>
            <a:ext cx="9306401" cy="1295400"/>
          </a:xfrm>
          <a:prstGeom prst="roundRect">
            <a:avLst>
              <a:gd name="adj" fmla="val 7719"/>
            </a:avLst>
          </a:prstGeom>
          <a:solidFill>
            <a:srgbClr val="E3E4E8"/>
          </a:solidFill>
          <a:ln w="7620">
            <a:solidFill>
              <a:srgbClr val="C9CACE"/>
            </a:solidFill>
            <a:prstDash val="solid"/>
          </a:ln>
        </p:spPr>
      </p:sp>
      <p:sp>
        <p:nvSpPr>
          <p:cNvPr id="13" name="Text 9"/>
          <p:cNvSpPr/>
          <p:nvPr/>
        </p:nvSpPr>
        <p:spPr>
          <a:xfrm>
            <a:off x="4720590" y="5147191"/>
            <a:ext cx="3065859"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4" name="Text 10"/>
          <p:cNvSpPr/>
          <p:nvPr/>
        </p:nvSpPr>
        <p:spPr>
          <a:xfrm>
            <a:off x="4720590" y="5627608"/>
            <a:ext cx="8846820"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Storage capacity and speed impact how we use our devices.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61034"/>
            <a:ext cx="665678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Input and Output Devices</a:t>
            </a:r>
            <a:endParaRPr lang="en-US" sz="4374" dirty="0"/>
          </a:p>
        </p:txBody>
      </p:sp>
      <p:pic>
        <p:nvPicPr>
          <p:cNvPr id="5" name="Image 1" descr="preencoded.png">    </p:cNvPr>
          <p:cNvPicPr>
            <a:picLocks noChangeAspect="1"/>
          </p:cNvPicPr>
          <p:nvPr/>
        </p:nvPicPr>
        <p:blipFill>
          <a:blip r:embed="rId2"/>
          <a:stretch>
            <a:fillRect/>
          </a:stretch>
        </p:blipFill>
        <p:spPr>
          <a:xfrm>
            <a:off x="2037993" y="3699748"/>
            <a:ext cx="555427" cy="555427"/>
          </a:xfrm>
          <a:prstGeom prst="rect">
            <a:avLst/>
          </a:prstGeom>
        </p:spPr>
      </p:pic>
      <p:sp>
        <p:nvSpPr>
          <p:cNvPr id="6" name="Text 2"/>
          <p:cNvSpPr/>
          <p:nvPr/>
        </p:nvSpPr>
        <p:spPr>
          <a:xfrm>
            <a:off x="2037993" y="4477345"/>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Input Devices</a:t>
            </a:r>
            <a:endParaRPr lang="en-US" sz="2187" dirty="0"/>
          </a:p>
        </p:txBody>
      </p:sp>
      <p:sp>
        <p:nvSpPr>
          <p:cNvPr id="7" name="Text 3"/>
          <p:cNvSpPr/>
          <p:nvPr/>
        </p:nvSpPr>
        <p:spPr>
          <a:xfrm>
            <a:off x="2037993" y="4957763"/>
            <a:ext cx="5110520"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Keyboards, mice, and scanners allow us to interact with computers.</a:t>
            </a:r>
            <a:endParaRPr lang="en-US" sz="1750" dirty="0"/>
          </a:p>
        </p:txBody>
      </p:sp>
      <p:pic>
        <p:nvPicPr>
          <p:cNvPr id="8" name="Image 2" descr="preencoded.png">    </p:cNvPr>
          <p:cNvPicPr>
            <a:picLocks noChangeAspect="1"/>
          </p:cNvPicPr>
          <p:nvPr/>
        </p:nvPicPr>
        <p:blipFill>
          <a:blip r:embed="rId3"/>
          <a:stretch>
            <a:fillRect/>
          </a:stretch>
        </p:blipFill>
        <p:spPr>
          <a:xfrm>
            <a:off x="7481768" y="3699748"/>
            <a:ext cx="555427" cy="555427"/>
          </a:xfrm>
          <a:prstGeom prst="rect">
            <a:avLst/>
          </a:prstGeom>
        </p:spPr>
      </p:pic>
      <p:sp>
        <p:nvSpPr>
          <p:cNvPr id="9" name="Text 4"/>
          <p:cNvSpPr/>
          <p:nvPr/>
        </p:nvSpPr>
        <p:spPr>
          <a:xfrm>
            <a:off x="7481768" y="4477345"/>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Output Devices</a:t>
            </a:r>
            <a:endParaRPr lang="en-US" sz="2187" dirty="0"/>
          </a:p>
        </p:txBody>
      </p:sp>
      <p:sp>
        <p:nvSpPr>
          <p:cNvPr id="10" name="Text 5"/>
          <p:cNvSpPr/>
          <p:nvPr/>
        </p:nvSpPr>
        <p:spPr>
          <a:xfrm>
            <a:off x="7481768" y="4957763"/>
            <a:ext cx="5110639"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Monitors, printers, and speakers display the results of our work.</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54336"/>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Buying a PC</a:t>
            </a:r>
            <a:endParaRPr lang="en-US" sz="4374" dirty="0"/>
          </a:p>
        </p:txBody>
      </p:sp>
      <p:sp>
        <p:nvSpPr>
          <p:cNvPr id="5" name="Shape 2"/>
          <p:cNvSpPr/>
          <p:nvPr/>
        </p:nvSpPr>
        <p:spPr>
          <a:xfrm>
            <a:off x="2037993" y="4684157"/>
            <a:ext cx="10554414" cy="44410"/>
          </a:xfrm>
          <a:prstGeom prst="roundRect">
            <a:avLst>
              <a:gd name="adj" fmla="val 225151"/>
            </a:avLst>
          </a:prstGeom>
          <a:solidFill>
            <a:srgbClr val="C9CACE"/>
          </a:solidFill>
          <a:ln/>
        </p:spPr>
      </p:sp>
      <p:sp>
        <p:nvSpPr>
          <p:cNvPr id="6" name="Shape 3"/>
          <p:cNvSpPr/>
          <p:nvPr/>
        </p:nvSpPr>
        <p:spPr>
          <a:xfrm>
            <a:off x="4059972" y="3906560"/>
            <a:ext cx="44410" cy="777597"/>
          </a:xfrm>
          <a:prstGeom prst="roundRect">
            <a:avLst>
              <a:gd name="adj" fmla="val 225151"/>
            </a:avLst>
          </a:prstGeom>
          <a:solidFill>
            <a:srgbClr val="C9CACE"/>
          </a:solidFill>
          <a:ln/>
        </p:spPr>
      </p:sp>
      <p:sp>
        <p:nvSpPr>
          <p:cNvPr id="7" name="Shape 4"/>
          <p:cNvSpPr/>
          <p:nvPr/>
        </p:nvSpPr>
        <p:spPr>
          <a:xfrm>
            <a:off x="3832265" y="4434245"/>
            <a:ext cx="499943" cy="499943"/>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4017645" y="4475917"/>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2693432"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Assess Needs</a:t>
            </a:r>
            <a:endParaRPr lang="en-US" sz="2187" dirty="0"/>
          </a:p>
        </p:txBody>
      </p:sp>
      <p:sp>
        <p:nvSpPr>
          <p:cNvPr id="10" name="Text 7"/>
          <p:cNvSpPr/>
          <p:nvPr/>
        </p:nvSpPr>
        <p:spPr>
          <a:xfrm>
            <a:off x="2260163" y="2973467"/>
            <a:ext cx="3644027"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Determine the purpose and set a budget for your PC.</a:t>
            </a:r>
            <a:endParaRPr lang="en-US" sz="1750" dirty="0"/>
          </a:p>
        </p:txBody>
      </p:sp>
      <p:sp>
        <p:nvSpPr>
          <p:cNvPr id="11" name="Shape 8"/>
          <p:cNvSpPr/>
          <p:nvPr/>
        </p:nvSpPr>
        <p:spPr>
          <a:xfrm>
            <a:off x="6215241" y="4684157"/>
            <a:ext cx="44410" cy="777597"/>
          </a:xfrm>
          <a:prstGeom prst="roundRect">
            <a:avLst>
              <a:gd name="adj" fmla="val 225151"/>
            </a:avLst>
          </a:prstGeom>
          <a:solidFill>
            <a:srgbClr val="C9CACE"/>
          </a:solidFill>
          <a:ln/>
        </p:spPr>
      </p:sp>
      <p:sp>
        <p:nvSpPr>
          <p:cNvPr id="12" name="Shape 9"/>
          <p:cNvSpPr/>
          <p:nvPr/>
        </p:nvSpPr>
        <p:spPr>
          <a:xfrm>
            <a:off x="5987534" y="4434245"/>
            <a:ext cx="499943" cy="499943"/>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6144578" y="4475917"/>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4848701"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Choose CPU</a:t>
            </a:r>
            <a:endParaRPr lang="en-US" sz="2187" dirty="0"/>
          </a:p>
        </p:txBody>
      </p:sp>
      <p:sp>
        <p:nvSpPr>
          <p:cNvPr id="15" name="Text 12"/>
          <p:cNvSpPr/>
          <p:nvPr/>
        </p:nvSpPr>
        <p:spPr>
          <a:xfrm>
            <a:off x="4415433"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Select a CPU based on your performance requirements.</a:t>
            </a:r>
            <a:endParaRPr lang="en-US" sz="1750" dirty="0"/>
          </a:p>
        </p:txBody>
      </p:sp>
      <p:sp>
        <p:nvSpPr>
          <p:cNvPr id="16" name="Shape 13"/>
          <p:cNvSpPr/>
          <p:nvPr/>
        </p:nvSpPr>
        <p:spPr>
          <a:xfrm>
            <a:off x="8370510" y="3906560"/>
            <a:ext cx="44410" cy="777597"/>
          </a:xfrm>
          <a:prstGeom prst="roundRect">
            <a:avLst>
              <a:gd name="adj" fmla="val 225151"/>
            </a:avLst>
          </a:prstGeom>
          <a:solidFill>
            <a:srgbClr val="C9CACE"/>
          </a:solidFill>
          <a:ln/>
        </p:spPr>
      </p:sp>
      <p:sp>
        <p:nvSpPr>
          <p:cNvPr id="17" name="Shape 14"/>
          <p:cNvSpPr/>
          <p:nvPr/>
        </p:nvSpPr>
        <p:spPr>
          <a:xfrm>
            <a:off x="8142803" y="4434245"/>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8296275" y="447591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7003971"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Select RAM</a:t>
            </a:r>
            <a:endParaRPr lang="en-US" sz="2187" dirty="0"/>
          </a:p>
        </p:txBody>
      </p:sp>
      <p:sp>
        <p:nvSpPr>
          <p:cNvPr id="20" name="Text 17"/>
          <p:cNvSpPr/>
          <p:nvPr/>
        </p:nvSpPr>
        <p:spPr>
          <a:xfrm>
            <a:off x="6570702" y="2973467"/>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enables better multitasking and performance.</a:t>
            </a:r>
            <a:endParaRPr lang="en-US" sz="1750" dirty="0"/>
          </a:p>
        </p:txBody>
      </p:sp>
      <p:sp>
        <p:nvSpPr>
          <p:cNvPr id="21" name="Shape 18"/>
          <p:cNvSpPr/>
          <p:nvPr/>
        </p:nvSpPr>
        <p:spPr>
          <a:xfrm>
            <a:off x="10525899" y="4684157"/>
            <a:ext cx="44410" cy="777597"/>
          </a:xfrm>
          <a:prstGeom prst="roundRect">
            <a:avLst>
              <a:gd name="adj" fmla="val 225151"/>
            </a:avLst>
          </a:prstGeom>
          <a:solidFill>
            <a:srgbClr val="C9CACE"/>
          </a:solidFill>
          <a:ln/>
        </p:spPr>
      </p:sp>
      <p:sp>
        <p:nvSpPr>
          <p:cNvPr id="22" name="Shape 19"/>
          <p:cNvSpPr/>
          <p:nvPr/>
        </p:nvSpPr>
        <p:spPr>
          <a:xfrm>
            <a:off x="10298192" y="4434245"/>
            <a:ext cx="499943" cy="499943"/>
          </a:xfrm>
          <a:prstGeom prst="roundRect">
            <a:avLst>
              <a:gd name="adj" fmla="val 20000"/>
            </a:avLst>
          </a:prstGeom>
          <a:solidFill>
            <a:srgbClr val="E3E4E8"/>
          </a:solidFill>
          <a:ln w="7620">
            <a:solidFill>
              <a:srgbClr val="C9CACE"/>
            </a:solidFill>
            <a:prstDash val="solid"/>
          </a:ln>
        </p:spPr>
      </p:sp>
      <p:sp>
        <p:nvSpPr>
          <p:cNvPr id="23" name="Text 20"/>
          <p:cNvSpPr/>
          <p:nvPr/>
        </p:nvSpPr>
        <p:spPr>
          <a:xfrm>
            <a:off x="10445591" y="4475917"/>
            <a:ext cx="205026"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24" name="Text 21"/>
          <p:cNvSpPr/>
          <p:nvPr/>
        </p:nvSpPr>
        <p:spPr>
          <a:xfrm>
            <a:off x="9159359"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Decide on Storage</a:t>
            </a:r>
            <a:endParaRPr lang="en-US" sz="2187" dirty="0"/>
          </a:p>
        </p:txBody>
      </p:sp>
      <p:sp>
        <p:nvSpPr>
          <p:cNvPr id="25" name="Text 22"/>
          <p:cNvSpPr/>
          <p:nvPr/>
        </p:nvSpPr>
        <p:spPr>
          <a:xfrm>
            <a:off x="8726091"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Balance speed (SSD) and capacity (HDD) for your needs.</a:t>
            </a:r>
            <a:endParaRPr lang="en-US" sz="175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54336"/>
            <a:ext cx="5918716"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Buying a Mobile Phone</a:t>
            </a:r>
            <a:endParaRPr lang="en-US" sz="4374" dirty="0"/>
          </a:p>
        </p:txBody>
      </p:sp>
      <p:sp>
        <p:nvSpPr>
          <p:cNvPr id="5" name="Shape 2"/>
          <p:cNvSpPr/>
          <p:nvPr/>
        </p:nvSpPr>
        <p:spPr>
          <a:xfrm>
            <a:off x="2037993" y="4684157"/>
            <a:ext cx="10554414" cy="44410"/>
          </a:xfrm>
          <a:prstGeom prst="roundRect">
            <a:avLst>
              <a:gd name="adj" fmla="val 225151"/>
            </a:avLst>
          </a:prstGeom>
          <a:solidFill>
            <a:srgbClr val="C9CACE"/>
          </a:solidFill>
          <a:ln/>
        </p:spPr>
      </p:sp>
      <p:sp>
        <p:nvSpPr>
          <p:cNvPr id="6" name="Shape 3"/>
          <p:cNvSpPr/>
          <p:nvPr/>
        </p:nvSpPr>
        <p:spPr>
          <a:xfrm>
            <a:off x="4059972" y="3906560"/>
            <a:ext cx="44410" cy="777597"/>
          </a:xfrm>
          <a:prstGeom prst="roundRect">
            <a:avLst>
              <a:gd name="adj" fmla="val 225151"/>
            </a:avLst>
          </a:prstGeom>
          <a:solidFill>
            <a:srgbClr val="C9CACE"/>
          </a:solidFill>
          <a:ln/>
        </p:spPr>
      </p:sp>
      <p:sp>
        <p:nvSpPr>
          <p:cNvPr id="7" name="Shape 4"/>
          <p:cNvSpPr/>
          <p:nvPr/>
        </p:nvSpPr>
        <p:spPr>
          <a:xfrm>
            <a:off x="3832265" y="4434245"/>
            <a:ext cx="499943" cy="499943"/>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4017645" y="4475917"/>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2693432"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Assess Needs</a:t>
            </a:r>
            <a:endParaRPr lang="en-US" sz="2187" dirty="0"/>
          </a:p>
        </p:txBody>
      </p:sp>
      <p:sp>
        <p:nvSpPr>
          <p:cNvPr id="10" name="Text 7"/>
          <p:cNvSpPr/>
          <p:nvPr/>
        </p:nvSpPr>
        <p:spPr>
          <a:xfrm>
            <a:off x="2260163" y="2973467"/>
            <a:ext cx="3644027"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Determine the primary uses and set a budget for your phone.</a:t>
            </a:r>
            <a:endParaRPr lang="en-US" sz="1750" dirty="0"/>
          </a:p>
        </p:txBody>
      </p:sp>
      <p:sp>
        <p:nvSpPr>
          <p:cNvPr id="11" name="Shape 8"/>
          <p:cNvSpPr/>
          <p:nvPr/>
        </p:nvSpPr>
        <p:spPr>
          <a:xfrm>
            <a:off x="6215241" y="4684157"/>
            <a:ext cx="44410" cy="777597"/>
          </a:xfrm>
          <a:prstGeom prst="roundRect">
            <a:avLst>
              <a:gd name="adj" fmla="val 225151"/>
            </a:avLst>
          </a:prstGeom>
          <a:solidFill>
            <a:srgbClr val="C9CACE"/>
          </a:solidFill>
          <a:ln/>
        </p:spPr>
      </p:sp>
      <p:sp>
        <p:nvSpPr>
          <p:cNvPr id="12" name="Shape 9"/>
          <p:cNvSpPr/>
          <p:nvPr/>
        </p:nvSpPr>
        <p:spPr>
          <a:xfrm>
            <a:off x="5987534" y="4434245"/>
            <a:ext cx="499943" cy="499943"/>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6144578" y="4475917"/>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4848701"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Choose CPU</a:t>
            </a:r>
            <a:endParaRPr lang="en-US" sz="2187" dirty="0"/>
          </a:p>
        </p:txBody>
      </p:sp>
      <p:sp>
        <p:nvSpPr>
          <p:cNvPr id="15" name="Text 12"/>
          <p:cNvSpPr/>
          <p:nvPr/>
        </p:nvSpPr>
        <p:spPr>
          <a:xfrm>
            <a:off x="4415433"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Select a powerful CPU for better performance and multitasking.</a:t>
            </a:r>
            <a:endParaRPr lang="en-US" sz="1750" dirty="0"/>
          </a:p>
        </p:txBody>
      </p:sp>
      <p:sp>
        <p:nvSpPr>
          <p:cNvPr id="16" name="Shape 13"/>
          <p:cNvSpPr/>
          <p:nvPr/>
        </p:nvSpPr>
        <p:spPr>
          <a:xfrm>
            <a:off x="8370510" y="3906560"/>
            <a:ext cx="44410" cy="777597"/>
          </a:xfrm>
          <a:prstGeom prst="roundRect">
            <a:avLst>
              <a:gd name="adj" fmla="val 225151"/>
            </a:avLst>
          </a:prstGeom>
          <a:solidFill>
            <a:srgbClr val="C9CACE"/>
          </a:solidFill>
          <a:ln/>
        </p:spPr>
      </p:sp>
      <p:sp>
        <p:nvSpPr>
          <p:cNvPr id="17" name="Shape 14"/>
          <p:cNvSpPr/>
          <p:nvPr/>
        </p:nvSpPr>
        <p:spPr>
          <a:xfrm>
            <a:off x="8142803" y="4434245"/>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8296275" y="447591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7003971"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Select RAM</a:t>
            </a:r>
            <a:endParaRPr lang="en-US" sz="2187" dirty="0"/>
          </a:p>
        </p:txBody>
      </p:sp>
      <p:sp>
        <p:nvSpPr>
          <p:cNvPr id="20" name="Text 17"/>
          <p:cNvSpPr/>
          <p:nvPr/>
        </p:nvSpPr>
        <p:spPr>
          <a:xfrm>
            <a:off x="6570702" y="2973467"/>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improves the overall performance of your phone.</a:t>
            </a:r>
            <a:endParaRPr lang="en-US" sz="1750" dirty="0"/>
          </a:p>
        </p:txBody>
      </p:sp>
      <p:sp>
        <p:nvSpPr>
          <p:cNvPr id="21" name="Shape 18"/>
          <p:cNvSpPr/>
          <p:nvPr/>
        </p:nvSpPr>
        <p:spPr>
          <a:xfrm>
            <a:off x="10525899" y="4684157"/>
            <a:ext cx="44410" cy="777597"/>
          </a:xfrm>
          <a:prstGeom prst="roundRect">
            <a:avLst>
              <a:gd name="adj" fmla="val 225151"/>
            </a:avLst>
          </a:prstGeom>
          <a:solidFill>
            <a:srgbClr val="C9CACE"/>
          </a:solidFill>
          <a:ln/>
        </p:spPr>
      </p:sp>
      <p:sp>
        <p:nvSpPr>
          <p:cNvPr id="22" name="Shape 19"/>
          <p:cNvSpPr/>
          <p:nvPr/>
        </p:nvSpPr>
        <p:spPr>
          <a:xfrm>
            <a:off x="10298192" y="4434245"/>
            <a:ext cx="499943" cy="499943"/>
          </a:xfrm>
          <a:prstGeom prst="roundRect">
            <a:avLst>
              <a:gd name="adj" fmla="val 20000"/>
            </a:avLst>
          </a:prstGeom>
          <a:solidFill>
            <a:srgbClr val="E3E4E8"/>
          </a:solidFill>
          <a:ln w="7620">
            <a:solidFill>
              <a:srgbClr val="C9CACE"/>
            </a:solidFill>
            <a:prstDash val="solid"/>
          </a:ln>
        </p:spPr>
      </p:sp>
      <p:sp>
        <p:nvSpPr>
          <p:cNvPr id="23" name="Text 20"/>
          <p:cNvSpPr/>
          <p:nvPr/>
        </p:nvSpPr>
        <p:spPr>
          <a:xfrm>
            <a:off x="10445591" y="4475917"/>
            <a:ext cx="205026"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24" name="Text 21"/>
          <p:cNvSpPr/>
          <p:nvPr/>
        </p:nvSpPr>
        <p:spPr>
          <a:xfrm>
            <a:off x="9159359"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Decide on Storage</a:t>
            </a:r>
            <a:endParaRPr lang="en-US" sz="2187" dirty="0"/>
          </a:p>
        </p:txBody>
      </p:sp>
      <p:sp>
        <p:nvSpPr>
          <p:cNvPr id="25" name="Text 22"/>
          <p:cNvSpPr/>
          <p:nvPr/>
        </p:nvSpPr>
        <p:spPr>
          <a:xfrm>
            <a:off x="8726091"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Adequate storage is crucial for apps, photos, and videos.</a:t>
            </a:r>
            <a:endParaRPr lang="en-US" sz="175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2024-05-20T14:51:14Z</dcterms:created>
  <dcterms:modified xsi:type="dcterms:W3CDTF">2024-05-20T14:51:14Z</dcterms:modified>
</cp:coreProperties>
</file>